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81" r:id="rId3"/>
    <p:sldId id="396" r:id="rId4"/>
    <p:sldId id="383" r:id="rId5"/>
    <p:sldId id="257" r:id="rId6"/>
    <p:sldId id="268" r:id="rId7"/>
    <p:sldId id="269" r:id="rId8"/>
    <p:sldId id="259" r:id="rId9"/>
    <p:sldId id="261" r:id="rId10"/>
    <p:sldId id="262" r:id="rId11"/>
    <p:sldId id="263" r:id="rId12"/>
    <p:sldId id="258" r:id="rId13"/>
    <p:sldId id="385" r:id="rId14"/>
    <p:sldId id="386" r:id="rId15"/>
    <p:sldId id="392" r:id="rId16"/>
    <p:sldId id="388" r:id="rId17"/>
    <p:sldId id="389" r:id="rId18"/>
    <p:sldId id="265" r:id="rId19"/>
    <p:sldId id="393" r:id="rId20"/>
    <p:sldId id="394" r:id="rId21"/>
    <p:sldId id="384" r:id="rId22"/>
    <p:sldId id="267" r:id="rId23"/>
    <p:sldId id="391" r:id="rId24"/>
    <p:sldId id="390" r:id="rId25"/>
    <p:sldId id="39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F5AB28-60A1-46CD-BCBD-86A6A2A1CF65}" v="248" dt="2023-03-08T14:29:47.486"/>
    <p1510:client id="{9D04E615-6EFF-472A-AB2C-CEFD8A49CADD}" v="3" dt="2023-03-08T16:15:42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rnhurst" userId="c32b109c-4c51-4a64-b365-b112138edb06" providerId="ADAL" clId="{9D04E615-6EFF-472A-AB2C-CEFD8A49CADD}"/>
    <pc:docChg chg="custSel addSld modSld sldOrd">
      <pc:chgData name="Paul Barnhurst" userId="c32b109c-4c51-4a64-b365-b112138edb06" providerId="ADAL" clId="{9D04E615-6EFF-472A-AB2C-CEFD8A49CADD}" dt="2023-03-08T17:38:46.466" v="475" actId="20577"/>
      <pc:docMkLst>
        <pc:docMk/>
      </pc:docMkLst>
      <pc:sldChg chg="modSp mod">
        <pc:chgData name="Paul Barnhurst" userId="c32b109c-4c51-4a64-b365-b112138edb06" providerId="ADAL" clId="{9D04E615-6EFF-472A-AB2C-CEFD8A49CADD}" dt="2023-03-08T17:38:46.466" v="475" actId="20577"/>
        <pc:sldMkLst>
          <pc:docMk/>
          <pc:sldMk cId="733548192" sldId="386"/>
        </pc:sldMkLst>
        <pc:spChg chg="mod">
          <ac:chgData name="Paul Barnhurst" userId="c32b109c-4c51-4a64-b365-b112138edb06" providerId="ADAL" clId="{9D04E615-6EFF-472A-AB2C-CEFD8A49CADD}" dt="2023-03-08T17:38:46.466" v="475" actId="20577"/>
          <ac:spMkLst>
            <pc:docMk/>
            <pc:sldMk cId="733548192" sldId="386"/>
            <ac:spMk id="9" creationId="{0237E66B-237C-2198-EB95-C86DB97EE246}"/>
          </ac:spMkLst>
        </pc:spChg>
      </pc:sldChg>
      <pc:sldChg chg="addSp delSp modSp add mod ord">
        <pc:chgData name="Paul Barnhurst" userId="c32b109c-4c51-4a64-b365-b112138edb06" providerId="ADAL" clId="{9D04E615-6EFF-472A-AB2C-CEFD8A49CADD}" dt="2023-03-08T16:19:13.118" v="473"/>
        <pc:sldMkLst>
          <pc:docMk/>
          <pc:sldMk cId="918852599" sldId="396"/>
        </pc:sldMkLst>
        <pc:spChg chg="add mod">
          <ac:chgData name="Paul Barnhurst" userId="c32b109c-4c51-4a64-b365-b112138edb06" providerId="ADAL" clId="{9D04E615-6EFF-472A-AB2C-CEFD8A49CADD}" dt="2023-03-08T16:19:05.782" v="471" actId="14100"/>
          <ac:spMkLst>
            <pc:docMk/>
            <pc:sldMk cId="918852599" sldId="396"/>
            <ac:spMk id="2" creationId="{297D54A5-F5DD-F7EB-3E80-E3C7A662B058}"/>
          </ac:spMkLst>
        </pc:spChg>
        <pc:spChg chg="mod">
          <ac:chgData name="Paul Barnhurst" userId="c32b109c-4c51-4a64-b365-b112138edb06" providerId="ADAL" clId="{9D04E615-6EFF-472A-AB2C-CEFD8A49CADD}" dt="2023-03-08T16:15:35.629" v="21" actId="20577"/>
          <ac:spMkLst>
            <pc:docMk/>
            <pc:sldMk cId="918852599" sldId="396"/>
            <ac:spMk id="11" creationId="{7808D55A-6C02-6A9A-C23D-D72028AE0FBE}"/>
          </ac:spMkLst>
        </pc:spChg>
        <pc:graphicFrameChg chg="del mod">
          <ac:chgData name="Paul Barnhurst" userId="c32b109c-4c51-4a64-b365-b112138edb06" providerId="ADAL" clId="{9D04E615-6EFF-472A-AB2C-CEFD8A49CADD}" dt="2023-03-08T16:15:29.355" v="2" actId="478"/>
          <ac:graphicFrameMkLst>
            <pc:docMk/>
            <pc:sldMk cId="918852599" sldId="396"/>
            <ac:graphicFrameMk id="10" creationId="{68E74E74-E653-0CCA-D2F2-FC4C37C94A5B}"/>
          </ac:graphicFrameMkLst>
        </pc:graphicFrameChg>
      </pc:sldChg>
    </pc:docChg>
  </pc:docChgLst>
  <pc:docChgLst>
    <pc:chgData name="Paul Barnhurst" userId="c32b109c-4c51-4a64-b365-b112138edb06" providerId="ADAL" clId="{5FF5AB28-60A1-46CD-BCBD-86A6A2A1CF65}"/>
    <pc:docChg chg="custSel modSld sldOrd">
      <pc:chgData name="Paul Barnhurst" userId="c32b109c-4c51-4a64-b365-b112138edb06" providerId="ADAL" clId="{5FF5AB28-60A1-46CD-BCBD-86A6A2A1CF65}" dt="2023-03-08T19:42:26.319" v="158" actId="20577"/>
      <pc:docMkLst>
        <pc:docMk/>
      </pc:docMkLst>
      <pc:sldChg chg="modSp mod">
        <pc:chgData name="Paul Barnhurst" userId="c32b109c-4c51-4a64-b365-b112138edb06" providerId="ADAL" clId="{5FF5AB28-60A1-46CD-BCBD-86A6A2A1CF65}" dt="2023-03-08T15:09:16.618" v="151" actId="1076"/>
        <pc:sldMkLst>
          <pc:docMk/>
          <pc:sldMk cId="3368039104" sldId="256"/>
        </pc:sldMkLst>
        <pc:picChg chg="mod">
          <ac:chgData name="Paul Barnhurst" userId="c32b109c-4c51-4a64-b365-b112138edb06" providerId="ADAL" clId="{5FF5AB28-60A1-46CD-BCBD-86A6A2A1CF65}" dt="2023-03-08T15:09:16.618" v="151" actId="1076"/>
          <ac:picMkLst>
            <pc:docMk/>
            <pc:sldMk cId="3368039104" sldId="256"/>
            <ac:picMk id="5" creationId="{04A2D852-838B-11C7-9D89-CBDF97E05415}"/>
          </ac:picMkLst>
        </pc:picChg>
      </pc:sldChg>
      <pc:sldChg chg="modSp mod">
        <pc:chgData name="Paul Barnhurst" userId="c32b109c-4c51-4a64-b365-b112138edb06" providerId="ADAL" clId="{5FF5AB28-60A1-46CD-BCBD-86A6A2A1CF65}" dt="2023-03-08T14:15:02.002" v="35" actId="20577"/>
        <pc:sldMkLst>
          <pc:docMk/>
          <pc:sldMk cId="1887167318" sldId="257"/>
        </pc:sldMkLst>
        <pc:spChg chg="mod">
          <ac:chgData name="Paul Barnhurst" userId="c32b109c-4c51-4a64-b365-b112138edb06" providerId="ADAL" clId="{5FF5AB28-60A1-46CD-BCBD-86A6A2A1CF65}" dt="2023-03-08T14:15:02.002" v="35" actId="20577"/>
          <ac:spMkLst>
            <pc:docMk/>
            <pc:sldMk cId="1887167318" sldId="257"/>
            <ac:spMk id="21" creationId="{773E4FF3-BEDF-6A19-4BE4-4A327225CA9E}"/>
          </ac:spMkLst>
        </pc:spChg>
      </pc:sldChg>
      <pc:sldChg chg="modSp mod">
        <pc:chgData name="Paul Barnhurst" userId="c32b109c-4c51-4a64-b365-b112138edb06" providerId="ADAL" clId="{5FF5AB28-60A1-46CD-BCBD-86A6A2A1CF65}" dt="2023-03-08T15:07:07.587" v="134" actId="20577"/>
        <pc:sldMkLst>
          <pc:docMk/>
          <pc:sldMk cId="2545531394" sldId="259"/>
        </pc:sldMkLst>
        <pc:spChg chg="mod">
          <ac:chgData name="Paul Barnhurst" userId="c32b109c-4c51-4a64-b365-b112138edb06" providerId="ADAL" clId="{5FF5AB28-60A1-46CD-BCBD-86A6A2A1CF65}" dt="2023-03-08T15:07:07.587" v="134" actId="20577"/>
          <ac:spMkLst>
            <pc:docMk/>
            <pc:sldMk cId="2545531394" sldId="259"/>
            <ac:spMk id="3" creationId="{05A8E760-5D73-A9AD-9B3E-63743827BEB4}"/>
          </ac:spMkLst>
        </pc:spChg>
      </pc:sldChg>
      <pc:sldChg chg="modSp mod">
        <pc:chgData name="Paul Barnhurst" userId="c32b109c-4c51-4a64-b365-b112138edb06" providerId="ADAL" clId="{5FF5AB28-60A1-46CD-BCBD-86A6A2A1CF65}" dt="2023-03-08T15:07:16.373" v="136" actId="20577"/>
        <pc:sldMkLst>
          <pc:docMk/>
          <pc:sldMk cId="900702309" sldId="261"/>
        </pc:sldMkLst>
        <pc:spChg chg="mod">
          <ac:chgData name="Paul Barnhurst" userId="c32b109c-4c51-4a64-b365-b112138edb06" providerId="ADAL" clId="{5FF5AB28-60A1-46CD-BCBD-86A6A2A1CF65}" dt="2023-03-08T15:07:16.373" v="136" actId="20577"/>
          <ac:spMkLst>
            <pc:docMk/>
            <pc:sldMk cId="900702309" sldId="261"/>
            <ac:spMk id="3" creationId="{05A8E760-5D73-A9AD-9B3E-63743827BEB4}"/>
          </ac:spMkLst>
        </pc:spChg>
      </pc:sldChg>
      <pc:sldChg chg="modSp mod">
        <pc:chgData name="Paul Barnhurst" userId="c32b109c-4c51-4a64-b365-b112138edb06" providerId="ADAL" clId="{5FF5AB28-60A1-46CD-BCBD-86A6A2A1CF65}" dt="2023-03-08T15:07:29.464" v="137" actId="33524"/>
        <pc:sldMkLst>
          <pc:docMk/>
          <pc:sldMk cId="2740540133" sldId="262"/>
        </pc:sldMkLst>
        <pc:spChg chg="mod">
          <ac:chgData name="Paul Barnhurst" userId="c32b109c-4c51-4a64-b365-b112138edb06" providerId="ADAL" clId="{5FF5AB28-60A1-46CD-BCBD-86A6A2A1CF65}" dt="2023-03-08T15:07:29.464" v="137" actId="33524"/>
          <ac:spMkLst>
            <pc:docMk/>
            <pc:sldMk cId="2740540133" sldId="262"/>
            <ac:spMk id="3" creationId="{05A8E760-5D73-A9AD-9B3E-63743827BEB4}"/>
          </ac:spMkLst>
        </pc:spChg>
      </pc:sldChg>
      <pc:sldChg chg="addSp modSp mod">
        <pc:chgData name="Paul Barnhurst" userId="c32b109c-4c51-4a64-b365-b112138edb06" providerId="ADAL" clId="{5FF5AB28-60A1-46CD-BCBD-86A6A2A1CF65}" dt="2023-03-08T19:42:26.319" v="158" actId="20577"/>
        <pc:sldMkLst>
          <pc:docMk/>
          <pc:sldMk cId="2586412388" sldId="263"/>
        </pc:sldMkLst>
        <pc:spChg chg="mod">
          <ac:chgData name="Paul Barnhurst" userId="c32b109c-4c51-4a64-b365-b112138edb06" providerId="ADAL" clId="{5FF5AB28-60A1-46CD-BCBD-86A6A2A1CF65}" dt="2023-03-08T14:28:28.659" v="50" actId="2710"/>
          <ac:spMkLst>
            <pc:docMk/>
            <pc:sldMk cId="2586412388" sldId="263"/>
            <ac:spMk id="4" creationId="{FD579AE4-39EE-894F-CC1B-9B8EBAB4BA63}"/>
          </ac:spMkLst>
        </pc:spChg>
        <pc:spChg chg="mod">
          <ac:chgData name="Paul Barnhurst" userId="c32b109c-4c51-4a64-b365-b112138edb06" providerId="ADAL" clId="{5FF5AB28-60A1-46CD-BCBD-86A6A2A1CF65}" dt="2023-03-08T19:42:26.319" v="158" actId="20577"/>
          <ac:spMkLst>
            <pc:docMk/>
            <pc:sldMk cId="2586412388" sldId="263"/>
            <ac:spMk id="24" creationId="{B65A6D10-F506-C02C-A47D-333C4F840D37}"/>
          </ac:spMkLst>
        </pc:spChg>
        <pc:picChg chg="add mod">
          <ac:chgData name="Paul Barnhurst" userId="c32b109c-4c51-4a64-b365-b112138edb06" providerId="ADAL" clId="{5FF5AB28-60A1-46CD-BCBD-86A6A2A1CF65}" dt="2023-03-08T14:30:14.766" v="118" actId="1076"/>
          <ac:picMkLst>
            <pc:docMk/>
            <pc:sldMk cId="2586412388" sldId="263"/>
            <ac:picMk id="3" creationId="{41AE247F-2315-FDB9-29BB-C4EE74BB6330}"/>
          </ac:picMkLst>
        </pc:picChg>
        <pc:picChg chg="mod">
          <ac:chgData name="Paul Barnhurst" userId="c32b109c-4c51-4a64-b365-b112138edb06" providerId="ADAL" clId="{5FF5AB28-60A1-46CD-BCBD-86A6A2A1CF65}" dt="2023-03-08T14:30:07.858" v="117" actId="1035"/>
          <ac:picMkLst>
            <pc:docMk/>
            <pc:sldMk cId="2586412388" sldId="263"/>
            <ac:picMk id="8" creationId="{608C6910-51D7-A2FB-587E-EA7570C84C6E}"/>
          </ac:picMkLst>
        </pc:picChg>
        <pc:picChg chg="mod">
          <ac:chgData name="Paul Barnhurst" userId="c32b109c-4c51-4a64-b365-b112138edb06" providerId="ADAL" clId="{5FF5AB28-60A1-46CD-BCBD-86A6A2A1CF65}" dt="2023-03-08T14:30:07.858" v="117" actId="1035"/>
          <ac:picMkLst>
            <pc:docMk/>
            <pc:sldMk cId="2586412388" sldId="263"/>
            <ac:picMk id="14" creationId="{A9173D91-9D36-924D-144E-1B164CD03C95}"/>
          </ac:picMkLst>
        </pc:picChg>
        <pc:picChg chg="mod">
          <ac:chgData name="Paul Barnhurst" userId="c32b109c-4c51-4a64-b365-b112138edb06" providerId="ADAL" clId="{5FF5AB28-60A1-46CD-BCBD-86A6A2A1CF65}" dt="2023-03-08T14:30:07.858" v="117" actId="1035"/>
          <ac:picMkLst>
            <pc:docMk/>
            <pc:sldMk cId="2586412388" sldId="263"/>
            <ac:picMk id="15" creationId="{5A46CE3F-772D-E7F0-E2ED-5F5629074025}"/>
          </ac:picMkLst>
        </pc:picChg>
        <pc:picChg chg="mod">
          <ac:chgData name="Paul Barnhurst" userId="c32b109c-4c51-4a64-b365-b112138edb06" providerId="ADAL" clId="{5FF5AB28-60A1-46CD-BCBD-86A6A2A1CF65}" dt="2023-03-08T14:30:33.669" v="124" actId="1038"/>
          <ac:picMkLst>
            <pc:docMk/>
            <pc:sldMk cId="2586412388" sldId="263"/>
            <ac:picMk id="18" creationId="{46874F27-0F95-21D4-F054-D17D9BD6C51E}"/>
          </ac:picMkLst>
        </pc:picChg>
        <pc:picChg chg="mod">
          <ac:chgData name="Paul Barnhurst" userId="c32b109c-4c51-4a64-b365-b112138edb06" providerId="ADAL" clId="{5FF5AB28-60A1-46CD-BCBD-86A6A2A1CF65}" dt="2023-03-08T14:30:37.097" v="126" actId="1037"/>
          <ac:picMkLst>
            <pc:docMk/>
            <pc:sldMk cId="2586412388" sldId="263"/>
            <ac:picMk id="20" creationId="{B8DB56EE-30D7-4EF8-A66C-EFD8BFB47EFE}"/>
          </ac:picMkLst>
        </pc:picChg>
      </pc:sldChg>
      <pc:sldChg chg="modSp mod">
        <pc:chgData name="Paul Barnhurst" userId="c32b109c-4c51-4a64-b365-b112138edb06" providerId="ADAL" clId="{5FF5AB28-60A1-46CD-BCBD-86A6A2A1CF65}" dt="2023-03-08T14:21:07.887" v="36" actId="1036"/>
        <pc:sldMkLst>
          <pc:docMk/>
          <pc:sldMk cId="1544639394" sldId="268"/>
        </pc:sldMkLst>
        <pc:picChg chg="mod">
          <ac:chgData name="Paul Barnhurst" userId="c32b109c-4c51-4a64-b365-b112138edb06" providerId="ADAL" clId="{5FF5AB28-60A1-46CD-BCBD-86A6A2A1CF65}" dt="2023-03-08T14:21:07.887" v="36" actId="1036"/>
          <ac:picMkLst>
            <pc:docMk/>
            <pc:sldMk cId="1544639394" sldId="268"/>
            <ac:picMk id="4" creationId="{4D917E12-5ECA-5C9C-6CAB-6CEED55B825D}"/>
          </ac:picMkLst>
        </pc:picChg>
      </pc:sldChg>
      <pc:sldChg chg="modSp mod">
        <pc:chgData name="Paul Barnhurst" userId="c32b109c-4c51-4a64-b365-b112138edb06" providerId="ADAL" clId="{5FF5AB28-60A1-46CD-BCBD-86A6A2A1CF65}" dt="2023-03-08T14:13:11.827" v="26" actId="20577"/>
        <pc:sldMkLst>
          <pc:docMk/>
          <pc:sldMk cId="3409584985" sldId="381"/>
        </pc:sldMkLst>
        <pc:spChg chg="mod">
          <ac:chgData name="Paul Barnhurst" userId="c32b109c-4c51-4a64-b365-b112138edb06" providerId="ADAL" clId="{5FF5AB28-60A1-46CD-BCBD-86A6A2A1CF65}" dt="2023-03-08T14:12:54.320" v="22" actId="20577"/>
          <ac:spMkLst>
            <pc:docMk/>
            <pc:sldMk cId="3409584985" sldId="381"/>
            <ac:spMk id="6" creationId="{2A1D9328-DD6C-6975-BD98-E399DB850683}"/>
          </ac:spMkLst>
        </pc:spChg>
        <pc:spChg chg="mod">
          <ac:chgData name="Paul Barnhurst" userId="c32b109c-4c51-4a64-b365-b112138edb06" providerId="ADAL" clId="{5FF5AB28-60A1-46CD-BCBD-86A6A2A1CF65}" dt="2023-03-08T14:13:11.827" v="26" actId="20577"/>
          <ac:spMkLst>
            <pc:docMk/>
            <pc:sldMk cId="3409584985" sldId="381"/>
            <ac:spMk id="8" creationId="{EBE14643-3D58-F308-5AE1-C2256A995546}"/>
          </ac:spMkLst>
        </pc:spChg>
      </pc:sldChg>
      <pc:sldChg chg="modSp">
        <pc:chgData name="Paul Barnhurst" userId="c32b109c-4c51-4a64-b365-b112138edb06" providerId="ADAL" clId="{5FF5AB28-60A1-46CD-BCBD-86A6A2A1CF65}" dt="2023-03-08T14:14:30.559" v="34" actId="20577"/>
        <pc:sldMkLst>
          <pc:docMk/>
          <pc:sldMk cId="762132071" sldId="383"/>
        </pc:sldMkLst>
        <pc:graphicFrameChg chg="mod">
          <ac:chgData name="Paul Barnhurst" userId="c32b109c-4c51-4a64-b365-b112138edb06" providerId="ADAL" clId="{5FF5AB28-60A1-46CD-BCBD-86A6A2A1CF65}" dt="2023-03-08T14:14:30.559" v="34" actId="20577"/>
          <ac:graphicFrameMkLst>
            <pc:docMk/>
            <pc:sldMk cId="762132071" sldId="383"/>
            <ac:graphicFrameMk id="10" creationId="{68E74E74-E653-0CCA-D2F2-FC4C37C94A5B}"/>
          </ac:graphicFrameMkLst>
        </pc:graphicFrameChg>
      </pc:sldChg>
      <pc:sldChg chg="modSp mod">
        <pc:chgData name="Paul Barnhurst" userId="c32b109c-4c51-4a64-b365-b112138edb06" providerId="ADAL" clId="{5FF5AB28-60A1-46CD-BCBD-86A6A2A1CF65}" dt="2023-03-08T15:06:42.164" v="128" actId="20577"/>
        <pc:sldMkLst>
          <pc:docMk/>
          <pc:sldMk cId="733548192" sldId="386"/>
        </pc:sldMkLst>
        <pc:spChg chg="mod">
          <ac:chgData name="Paul Barnhurst" userId="c32b109c-4c51-4a64-b365-b112138edb06" providerId="ADAL" clId="{5FF5AB28-60A1-46CD-BCBD-86A6A2A1CF65}" dt="2023-03-08T15:06:42.164" v="128" actId="20577"/>
          <ac:spMkLst>
            <pc:docMk/>
            <pc:sldMk cId="733548192" sldId="386"/>
            <ac:spMk id="9" creationId="{0237E66B-237C-2198-EB95-C86DB97EE246}"/>
          </ac:spMkLst>
        </pc:spChg>
      </pc:sldChg>
      <pc:sldChg chg="modSp mod ord">
        <pc:chgData name="Paul Barnhurst" userId="c32b109c-4c51-4a64-b365-b112138edb06" providerId="ADAL" clId="{5FF5AB28-60A1-46CD-BCBD-86A6A2A1CF65}" dt="2023-03-08T15:09:06.478" v="150"/>
        <pc:sldMkLst>
          <pc:docMk/>
          <pc:sldMk cId="1938624376" sldId="390"/>
        </pc:sldMkLst>
        <pc:spChg chg="mod">
          <ac:chgData name="Paul Barnhurst" userId="c32b109c-4c51-4a64-b365-b112138edb06" providerId="ADAL" clId="{5FF5AB28-60A1-46CD-BCBD-86A6A2A1CF65}" dt="2023-03-07T21:43:33.741" v="13" actId="20577"/>
          <ac:spMkLst>
            <pc:docMk/>
            <pc:sldMk cId="1938624376" sldId="390"/>
            <ac:spMk id="3" creationId="{05A8E760-5D73-A9AD-9B3E-63743827BEB4}"/>
          </ac:spMkLst>
        </pc:spChg>
      </pc:sldChg>
      <pc:sldChg chg="modSp mod">
        <pc:chgData name="Paul Barnhurst" userId="c32b109c-4c51-4a64-b365-b112138edb06" providerId="ADAL" clId="{5FF5AB28-60A1-46CD-BCBD-86A6A2A1CF65}" dt="2023-03-08T15:08:34.619" v="147" actId="20577"/>
        <pc:sldMkLst>
          <pc:docMk/>
          <pc:sldMk cId="1187814727" sldId="393"/>
        </pc:sldMkLst>
        <pc:spChg chg="mod">
          <ac:chgData name="Paul Barnhurst" userId="c32b109c-4c51-4a64-b365-b112138edb06" providerId="ADAL" clId="{5FF5AB28-60A1-46CD-BCBD-86A6A2A1CF65}" dt="2023-03-08T15:08:34.619" v="147" actId="20577"/>
          <ac:spMkLst>
            <pc:docMk/>
            <pc:sldMk cId="1187814727" sldId="393"/>
            <ac:spMk id="3" creationId="{05A8E760-5D73-A9AD-9B3E-63743827BEB4}"/>
          </ac:spMkLst>
        </pc:spChg>
      </pc:sldChg>
      <pc:sldChg chg="modSp mod">
        <pc:chgData name="Paul Barnhurst" userId="c32b109c-4c51-4a64-b365-b112138edb06" providerId="ADAL" clId="{5FF5AB28-60A1-46CD-BCBD-86A6A2A1CF65}" dt="2023-03-08T15:08:45.889" v="148" actId="5793"/>
        <pc:sldMkLst>
          <pc:docMk/>
          <pc:sldMk cId="906702607" sldId="394"/>
        </pc:sldMkLst>
        <pc:spChg chg="mod">
          <ac:chgData name="Paul Barnhurst" userId="c32b109c-4c51-4a64-b365-b112138edb06" providerId="ADAL" clId="{5FF5AB28-60A1-46CD-BCBD-86A6A2A1CF65}" dt="2023-03-08T15:08:45.889" v="148" actId="5793"/>
          <ac:spMkLst>
            <pc:docMk/>
            <pc:sldMk cId="906702607" sldId="394"/>
            <ac:spMk id="3" creationId="{05A8E760-5D73-A9AD-9B3E-63743827BEB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hefpandaguy-my.sharepoint.com/personal/pbarnhurst_thefpandaguy_com/Documents/Excel%20Reviews/Business%20Documents/Pricing/Marketing%20Conta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Sheet1!$K$11</c:f>
              <c:strCache>
                <c:ptCount val="1"/>
                <c:pt idx="0">
                  <c:v>Vendors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5F-4D58-8285-184ED425904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F-4D58-8285-184ED42590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Sheet1!$J$12:$J$18</c:f>
              <c:strCach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2015-2019</c:v>
                </c:pt>
                <c:pt idx="6">
                  <c:v>&gt;2020</c:v>
                </c:pt>
              </c:strCache>
            </c:strRef>
          </c:cat>
          <c:val>
            <c:numRef>
              <c:f>Sheet1!$K$12:$K$18</c:f>
              <c:numCache>
                <c:formatCode>General</c:formatCode>
                <c:ptCount val="7"/>
                <c:pt idx="0">
                  <c:v>2</c:v>
                </c:pt>
                <c:pt idx="1">
                  <c:v>11</c:v>
                </c:pt>
                <c:pt idx="2">
                  <c:v>11</c:v>
                </c:pt>
                <c:pt idx="3">
                  <c:v>27</c:v>
                </c:pt>
                <c:pt idx="4">
                  <c:v>13</c:v>
                </c:pt>
                <c:pt idx="5">
                  <c:v>27</c:v>
                </c:pt>
                <c:pt idx="6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F-4D58-8285-184ED42590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4693215"/>
        <c:axId val="405361039"/>
      </c:barChart>
      <c:catAx>
        <c:axId val="187469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361039"/>
        <c:crosses val="autoZero"/>
        <c:auto val="1"/>
        <c:lblAlgn val="ctr"/>
        <c:lblOffset val="100"/>
        <c:noMultiLvlLbl val="0"/>
      </c:catAx>
      <c:valAx>
        <c:axId val="4053610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4693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D7592-C756-43E9-9242-D0B22ABB169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C12711-5968-41F8-9EA4-BABCF00E0D3E}">
      <dgm:prSet/>
      <dgm:spPr/>
      <dgm:t>
        <a:bodyPr/>
        <a:lstStyle/>
        <a:p>
          <a:r>
            <a:rPr lang="en-CA"/>
            <a:t>A brief history of spreadsheets</a:t>
          </a:r>
          <a:endParaRPr lang="en-US"/>
        </a:p>
      </dgm:t>
    </dgm:pt>
    <dgm:pt modelId="{5B34A90C-8A8A-49BE-8CD5-368E3CDAA2A8}" type="parTrans" cxnId="{3D7D998F-6A00-466E-8969-B6174078256E}">
      <dgm:prSet/>
      <dgm:spPr/>
      <dgm:t>
        <a:bodyPr/>
        <a:lstStyle/>
        <a:p>
          <a:endParaRPr lang="en-US"/>
        </a:p>
      </dgm:t>
    </dgm:pt>
    <dgm:pt modelId="{DC289E7A-F361-479E-B454-0D6E38DDD828}" type="sibTrans" cxnId="{3D7D998F-6A00-466E-8969-B6174078256E}">
      <dgm:prSet/>
      <dgm:spPr/>
      <dgm:t>
        <a:bodyPr/>
        <a:lstStyle/>
        <a:p>
          <a:endParaRPr lang="en-US"/>
        </a:p>
      </dgm:t>
    </dgm:pt>
    <dgm:pt modelId="{C25B77E0-C491-4C96-B661-C0654DB522D4}">
      <dgm:prSet/>
      <dgm:spPr/>
      <dgm:t>
        <a:bodyPr/>
        <a:lstStyle/>
        <a:p>
          <a:r>
            <a:rPr lang="en-CA" dirty="0"/>
            <a:t>Brief history of FP&amp;A tools (1</a:t>
          </a:r>
          <a:r>
            <a:rPr lang="en-CA" baseline="30000" dirty="0"/>
            <a:t>st</a:t>
          </a:r>
          <a:r>
            <a:rPr lang="en-CA" dirty="0"/>
            <a:t> ,2</a:t>
          </a:r>
          <a:r>
            <a:rPr lang="en-CA" baseline="30000" dirty="0"/>
            <a:t>nd</a:t>
          </a:r>
          <a:r>
            <a:rPr lang="en-CA" dirty="0"/>
            <a:t> ,3</a:t>
          </a:r>
          <a:r>
            <a:rPr lang="en-CA" baseline="30000" dirty="0"/>
            <a:t>rd</a:t>
          </a:r>
          <a:r>
            <a:rPr lang="en-CA" dirty="0"/>
            <a:t> Gen)</a:t>
          </a:r>
          <a:endParaRPr lang="en-US" dirty="0"/>
        </a:p>
      </dgm:t>
    </dgm:pt>
    <dgm:pt modelId="{0B658304-7E6C-4A1F-B091-146693397296}" type="parTrans" cxnId="{E9385CC2-93CC-441B-9C35-93BD20EC5573}">
      <dgm:prSet/>
      <dgm:spPr/>
      <dgm:t>
        <a:bodyPr/>
        <a:lstStyle/>
        <a:p>
          <a:endParaRPr lang="en-US"/>
        </a:p>
      </dgm:t>
    </dgm:pt>
    <dgm:pt modelId="{A675AFBC-BBA0-471E-BEAB-D99AD7A1B9F5}" type="sibTrans" cxnId="{E9385CC2-93CC-441B-9C35-93BD20EC5573}">
      <dgm:prSet/>
      <dgm:spPr/>
      <dgm:t>
        <a:bodyPr/>
        <a:lstStyle/>
        <a:p>
          <a:endParaRPr lang="en-US"/>
        </a:p>
      </dgm:t>
    </dgm:pt>
    <dgm:pt modelId="{5183B5F9-1AA2-4C96-B4A2-2036D216A5F7}">
      <dgm:prSet/>
      <dgm:spPr/>
      <dgm:t>
        <a:bodyPr/>
        <a:lstStyle/>
        <a:p>
          <a:r>
            <a:rPr lang="en-CA" dirty="0"/>
            <a:t>Strengths &amp; weakness of each</a:t>
          </a:r>
          <a:endParaRPr lang="en-US" dirty="0"/>
        </a:p>
      </dgm:t>
    </dgm:pt>
    <dgm:pt modelId="{AD8148AC-2A0E-410A-82A0-04D270E629E9}" type="parTrans" cxnId="{AFD283B6-93EE-427B-ADE6-804A1C46BFC9}">
      <dgm:prSet/>
      <dgm:spPr/>
      <dgm:t>
        <a:bodyPr/>
        <a:lstStyle/>
        <a:p>
          <a:endParaRPr lang="en-US"/>
        </a:p>
      </dgm:t>
    </dgm:pt>
    <dgm:pt modelId="{6994F9BA-A568-4F1A-98B1-BBF0B7232C9E}" type="sibTrans" cxnId="{AFD283B6-93EE-427B-ADE6-804A1C46BFC9}">
      <dgm:prSet/>
      <dgm:spPr/>
      <dgm:t>
        <a:bodyPr/>
        <a:lstStyle/>
        <a:p>
          <a:endParaRPr lang="en-US"/>
        </a:p>
      </dgm:t>
    </dgm:pt>
    <dgm:pt modelId="{A7E528A2-BB47-4231-ABC8-389E4CF2BDDF}">
      <dgm:prSet/>
      <dgm:spPr/>
      <dgm:t>
        <a:bodyPr/>
        <a:lstStyle/>
        <a:p>
          <a:r>
            <a:rPr lang="en-CA" dirty="0"/>
            <a:t>Current market landscape</a:t>
          </a:r>
          <a:endParaRPr lang="en-US" dirty="0"/>
        </a:p>
      </dgm:t>
    </dgm:pt>
    <dgm:pt modelId="{B36390F0-5CF5-488D-A07E-43537E737418}" type="parTrans" cxnId="{7CEB39CE-53EA-45F4-98E1-D0B1E3181FD3}">
      <dgm:prSet/>
      <dgm:spPr/>
      <dgm:t>
        <a:bodyPr/>
        <a:lstStyle/>
        <a:p>
          <a:endParaRPr lang="en-US"/>
        </a:p>
      </dgm:t>
    </dgm:pt>
    <dgm:pt modelId="{FC3E5D6B-00EC-4D9B-9039-B2C0C6FF9019}" type="sibTrans" cxnId="{7CEB39CE-53EA-45F4-98E1-D0B1E3181FD3}">
      <dgm:prSet/>
      <dgm:spPr/>
      <dgm:t>
        <a:bodyPr/>
        <a:lstStyle/>
        <a:p>
          <a:endParaRPr lang="en-US"/>
        </a:p>
      </dgm:t>
    </dgm:pt>
    <dgm:pt modelId="{C1D52AED-81C4-41BA-AEC6-877A9677681B}">
      <dgm:prSet/>
      <dgm:spPr/>
      <dgm:t>
        <a:bodyPr/>
        <a:lstStyle/>
        <a:p>
          <a:r>
            <a:rPr lang="en-CA" dirty="0"/>
            <a:t>Method for comparing tools</a:t>
          </a:r>
          <a:endParaRPr lang="en-US" dirty="0"/>
        </a:p>
      </dgm:t>
    </dgm:pt>
    <dgm:pt modelId="{230FF9BD-3464-4B46-8CEB-CB343A0F84BC}" type="parTrans" cxnId="{70AB1501-FCE6-47AE-91C9-BD4895EB0FC0}">
      <dgm:prSet/>
      <dgm:spPr/>
      <dgm:t>
        <a:bodyPr/>
        <a:lstStyle/>
        <a:p>
          <a:endParaRPr lang="en-US"/>
        </a:p>
      </dgm:t>
    </dgm:pt>
    <dgm:pt modelId="{5B0B659F-2ADB-4E62-963C-CCC302C04EFE}" type="sibTrans" cxnId="{70AB1501-FCE6-47AE-91C9-BD4895EB0FC0}">
      <dgm:prSet/>
      <dgm:spPr/>
      <dgm:t>
        <a:bodyPr/>
        <a:lstStyle/>
        <a:p>
          <a:endParaRPr lang="en-US"/>
        </a:p>
      </dgm:t>
    </dgm:pt>
    <dgm:pt modelId="{06B15AAA-722C-42B7-9C5E-E0229DAF1FA2}">
      <dgm:prSet/>
      <dgm:spPr/>
      <dgm:t>
        <a:bodyPr/>
        <a:lstStyle/>
        <a:p>
          <a:r>
            <a:rPr lang="en-CA" dirty="0"/>
            <a:t>4 Core pillars of FP&amp;A tools</a:t>
          </a:r>
          <a:endParaRPr lang="en-US" dirty="0"/>
        </a:p>
      </dgm:t>
    </dgm:pt>
    <dgm:pt modelId="{4A96AEEC-89E4-4EDF-8501-6D406AE31829}" type="parTrans" cxnId="{35A17F43-58B1-4213-82AF-61D4094F71F6}">
      <dgm:prSet/>
      <dgm:spPr/>
      <dgm:t>
        <a:bodyPr/>
        <a:lstStyle/>
        <a:p>
          <a:endParaRPr lang="en-US"/>
        </a:p>
      </dgm:t>
    </dgm:pt>
    <dgm:pt modelId="{873E3581-FF9B-470D-B569-FEE64F485037}" type="sibTrans" cxnId="{35A17F43-58B1-4213-82AF-61D4094F71F6}">
      <dgm:prSet/>
      <dgm:spPr/>
      <dgm:t>
        <a:bodyPr/>
        <a:lstStyle/>
        <a:p>
          <a:endParaRPr lang="en-US"/>
        </a:p>
      </dgm:t>
    </dgm:pt>
    <dgm:pt modelId="{A142BB4E-4471-4296-B603-39161202EB21}">
      <dgm:prSet/>
      <dgm:spPr/>
      <dgm:t>
        <a:bodyPr/>
        <a:lstStyle/>
        <a:p>
          <a:r>
            <a:rPr lang="en-CA" dirty="0"/>
            <a:t>Market predictions going forward</a:t>
          </a:r>
          <a:endParaRPr lang="en-US" dirty="0"/>
        </a:p>
      </dgm:t>
    </dgm:pt>
    <dgm:pt modelId="{785D3450-5C3D-4EE8-9A31-60EA781B3835}" type="parTrans" cxnId="{D1307BD9-1374-4CB3-9AD8-6E0C189D507A}">
      <dgm:prSet/>
      <dgm:spPr/>
      <dgm:t>
        <a:bodyPr/>
        <a:lstStyle/>
        <a:p>
          <a:endParaRPr lang="en-US"/>
        </a:p>
      </dgm:t>
    </dgm:pt>
    <dgm:pt modelId="{D5C9D344-F421-4F98-81A2-A822A3B6615C}" type="sibTrans" cxnId="{D1307BD9-1374-4CB3-9AD8-6E0C189D507A}">
      <dgm:prSet/>
      <dgm:spPr/>
      <dgm:t>
        <a:bodyPr/>
        <a:lstStyle/>
        <a:p>
          <a:endParaRPr lang="en-US"/>
        </a:p>
      </dgm:t>
    </dgm:pt>
    <dgm:pt modelId="{FD8E6738-C7AF-4E0B-970A-AB93FDAC6C78}" type="pres">
      <dgm:prSet presAssocID="{AB7D7592-C756-43E9-9242-D0B22ABB1697}" presName="linear" presStyleCnt="0">
        <dgm:presLayoutVars>
          <dgm:animLvl val="lvl"/>
          <dgm:resizeHandles val="exact"/>
        </dgm:presLayoutVars>
      </dgm:prSet>
      <dgm:spPr/>
    </dgm:pt>
    <dgm:pt modelId="{944F5EED-3A44-45F3-90C9-F36D388589CD}" type="pres">
      <dgm:prSet presAssocID="{9FC12711-5968-41F8-9EA4-BABCF00E0D3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00459F3-243B-4085-9D0B-FB552A8F05FB}" type="pres">
      <dgm:prSet presAssocID="{DC289E7A-F361-479E-B454-0D6E38DDD828}" presName="spacer" presStyleCnt="0"/>
      <dgm:spPr/>
    </dgm:pt>
    <dgm:pt modelId="{B21BCFC0-0485-46AF-8B6C-83673F7AEF31}" type="pres">
      <dgm:prSet presAssocID="{C25B77E0-C491-4C96-B661-C0654DB522D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3847FAF-3373-43CA-AAAB-6450302DAC6C}" type="pres">
      <dgm:prSet presAssocID="{A675AFBC-BBA0-471E-BEAB-D99AD7A1B9F5}" presName="spacer" presStyleCnt="0"/>
      <dgm:spPr/>
    </dgm:pt>
    <dgm:pt modelId="{0FB0D87D-1F1D-4AAB-92B5-93D2B198A652}" type="pres">
      <dgm:prSet presAssocID="{5183B5F9-1AA2-4C96-B4A2-2036D216A5F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51F4728-C79B-45AA-80FB-8B213FE10E98}" type="pres">
      <dgm:prSet presAssocID="{6994F9BA-A568-4F1A-98B1-BBF0B7232C9E}" presName="spacer" presStyleCnt="0"/>
      <dgm:spPr/>
    </dgm:pt>
    <dgm:pt modelId="{AF6B6554-5F58-4305-A924-8D7953D75B68}" type="pres">
      <dgm:prSet presAssocID="{A7E528A2-BB47-4231-ABC8-389E4CF2BDD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96D193D-4AF3-4417-98CF-1B68EF6F7070}" type="pres">
      <dgm:prSet presAssocID="{FC3E5D6B-00EC-4D9B-9039-B2C0C6FF9019}" presName="spacer" presStyleCnt="0"/>
      <dgm:spPr/>
    </dgm:pt>
    <dgm:pt modelId="{522ECA38-4887-4B2B-A6C8-5BAB386F3A5F}" type="pres">
      <dgm:prSet presAssocID="{C1D52AED-81C4-41BA-AEC6-877A9677681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1A00253-CDCD-47D8-A1C4-E2755DA7D24A}" type="pres">
      <dgm:prSet presAssocID="{5B0B659F-2ADB-4E62-963C-CCC302C04EFE}" presName="spacer" presStyleCnt="0"/>
      <dgm:spPr/>
    </dgm:pt>
    <dgm:pt modelId="{576F2726-92A7-4FBB-962A-7BCB48B39599}" type="pres">
      <dgm:prSet presAssocID="{06B15AAA-722C-42B7-9C5E-E0229DAF1FA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1C51F83-65E2-428D-960F-5FC79BDA7FE6}" type="pres">
      <dgm:prSet presAssocID="{873E3581-FF9B-470D-B569-FEE64F485037}" presName="spacer" presStyleCnt="0"/>
      <dgm:spPr/>
    </dgm:pt>
    <dgm:pt modelId="{1F266A53-F05D-470E-82C1-61858B7602A3}" type="pres">
      <dgm:prSet presAssocID="{A142BB4E-4471-4296-B603-39161202EB2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0AB1501-FCE6-47AE-91C9-BD4895EB0FC0}" srcId="{AB7D7592-C756-43E9-9242-D0B22ABB1697}" destId="{C1D52AED-81C4-41BA-AEC6-877A9677681B}" srcOrd="4" destOrd="0" parTransId="{230FF9BD-3464-4B46-8CEB-CB343A0F84BC}" sibTransId="{5B0B659F-2ADB-4E62-963C-CCC302C04EFE}"/>
    <dgm:cxn modelId="{57443B06-CE3E-4B70-A571-B3B5B1596324}" type="presOf" srcId="{AB7D7592-C756-43E9-9242-D0B22ABB1697}" destId="{FD8E6738-C7AF-4E0B-970A-AB93FDAC6C78}" srcOrd="0" destOrd="0" presId="urn:microsoft.com/office/officeart/2005/8/layout/vList2"/>
    <dgm:cxn modelId="{AF833E31-C11D-48BC-8CA6-F7F27DAFDAB6}" type="presOf" srcId="{06B15AAA-722C-42B7-9C5E-E0229DAF1FA2}" destId="{576F2726-92A7-4FBB-962A-7BCB48B39599}" srcOrd="0" destOrd="0" presId="urn:microsoft.com/office/officeart/2005/8/layout/vList2"/>
    <dgm:cxn modelId="{35A17F43-58B1-4213-82AF-61D4094F71F6}" srcId="{AB7D7592-C756-43E9-9242-D0B22ABB1697}" destId="{06B15AAA-722C-42B7-9C5E-E0229DAF1FA2}" srcOrd="5" destOrd="0" parTransId="{4A96AEEC-89E4-4EDF-8501-6D406AE31829}" sibTransId="{873E3581-FF9B-470D-B569-FEE64F485037}"/>
    <dgm:cxn modelId="{C61DAC64-30EE-4BDD-95CA-7B9549CB1375}" type="presOf" srcId="{A142BB4E-4471-4296-B603-39161202EB21}" destId="{1F266A53-F05D-470E-82C1-61858B7602A3}" srcOrd="0" destOrd="0" presId="urn:microsoft.com/office/officeart/2005/8/layout/vList2"/>
    <dgm:cxn modelId="{F39BAC49-583F-4C8B-B4FB-23A86090DC7D}" type="presOf" srcId="{9FC12711-5968-41F8-9EA4-BABCF00E0D3E}" destId="{944F5EED-3A44-45F3-90C9-F36D388589CD}" srcOrd="0" destOrd="0" presId="urn:microsoft.com/office/officeart/2005/8/layout/vList2"/>
    <dgm:cxn modelId="{CA62B86A-84F8-4DD8-9199-6F9007767C19}" type="presOf" srcId="{5183B5F9-1AA2-4C96-B4A2-2036D216A5F7}" destId="{0FB0D87D-1F1D-4AAB-92B5-93D2B198A652}" srcOrd="0" destOrd="0" presId="urn:microsoft.com/office/officeart/2005/8/layout/vList2"/>
    <dgm:cxn modelId="{8DE59673-DAB4-49C4-A424-C0D4ACA71410}" type="presOf" srcId="{C1D52AED-81C4-41BA-AEC6-877A9677681B}" destId="{522ECA38-4887-4B2B-A6C8-5BAB386F3A5F}" srcOrd="0" destOrd="0" presId="urn:microsoft.com/office/officeart/2005/8/layout/vList2"/>
    <dgm:cxn modelId="{6A0B227C-F4EF-484D-BF06-B0E08C4C4E31}" type="presOf" srcId="{C25B77E0-C491-4C96-B661-C0654DB522D4}" destId="{B21BCFC0-0485-46AF-8B6C-83673F7AEF31}" srcOrd="0" destOrd="0" presId="urn:microsoft.com/office/officeart/2005/8/layout/vList2"/>
    <dgm:cxn modelId="{3D7D998F-6A00-466E-8969-B6174078256E}" srcId="{AB7D7592-C756-43E9-9242-D0B22ABB1697}" destId="{9FC12711-5968-41F8-9EA4-BABCF00E0D3E}" srcOrd="0" destOrd="0" parTransId="{5B34A90C-8A8A-49BE-8CD5-368E3CDAA2A8}" sibTransId="{DC289E7A-F361-479E-B454-0D6E38DDD828}"/>
    <dgm:cxn modelId="{650714AB-12E8-4BA6-9F3D-F5CD2B55762B}" type="presOf" srcId="{A7E528A2-BB47-4231-ABC8-389E4CF2BDDF}" destId="{AF6B6554-5F58-4305-A924-8D7953D75B68}" srcOrd="0" destOrd="0" presId="urn:microsoft.com/office/officeart/2005/8/layout/vList2"/>
    <dgm:cxn modelId="{AFD283B6-93EE-427B-ADE6-804A1C46BFC9}" srcId="{AB7D7592-C756-43E9-9242-D0B22ABB1697}" destId="{5183B5F9-1AA2-4C96-B4A2-2036D216A5F7}" srcOrd="2" destOrd="0" parTransId="{AD8148AC-2A0E-410A-82A0-04D270E629E9}" sibTransId="{6994F9BA-A568-4F1A-98B1-BBF0B7232C9E}"/>
    <dgm:cxn modelId="{E9385CC2-93CC-441B-9C35-93BD20EC5573}" srcId="{AB7D7592-C756-43E9-9242-D0B22ABB1697}" destId="{C25B77E0-C491-4C96-B661-C0654DB522D4}" srcOrd="1" destOrd="0" parTransId="{0B658304-7E6C-4A1F-B091-146693397296}" sibTransId="{A675AFBC-BBA0-471E-BEAB-D99AD7A1B9F5}"/>
    <dgm:cxn modelId="{7CEB39CE-53EA-45F4-98E1-D0B1E3181FD3}" srcId="{AB7D7592-C756-43E9-9242-D0B22ABB1697}" destId="{A7E528A2-BB47-4231-ABC8-389E4CF2BDDF}" srcOrd="3" destOrd="0" parTransId="{B36390F0-5CF5-488D-A07E-43537E737418}" sibTransId="{FC3E5D6B-00EC-4D9B-9039-B2C0C6FF9019}"/>
    <dgm:cxn modelId="{D1307BD9-1374-4CB3-9AD8-6E0C189D507A}" srcId="{AB7D7592-C756-43E9-9242-D0B22ABB1697}" destId="{A142BB4E-4471-4296-B603-39161202EB21}" srcOrd="6" destOrd="0" parTransId="{785D3450-5C3D-4EE8-9A31-60EA781B3835}" sibTransId="{D5C9D344-F421-4F98-81A2-A822A3B6615C}"/>
    <dgm:cxn modelId="{29CEEA03-DA0A-4403-94E2-B00AB015FE32}" type="presParOf" srcId="{FD8E6738-C7AF-4E0B-970A-AB93FDAC6C78}" destId="{944F5EED-3A44-45F3-90C9-F36D388589CD}" srcOrd="0" destOrd="0" presId="urn:microsoft.com/office/officeart/2005/8/layout/vList2"/>
    <dgm:cxn modelId="{7725274C-DEB1-4C00-B7CA-207C7186B25A}" type="presParOf" srcId="{FD8E6738-C7AF-4E0B-970A-AB93FDAC6C78}" destId="{400459F3-243B-4085-9D0B-FB552A8F05FB}" srcOrd="1" destOrd="0" presId="urn:microsoft.com/office/officeart/2005/8/layout/vList2"/>
    <dgm:cxn modelId="{FF11A3AD-3738-4C1E-8CF9-73C74B9BDE39}" type="presParOf" srcId="{FD8E6738-C7AF-4E0B-970A-AB93FDAC6C78}" destId="{B21BCFC0-0485-46AF-8B6C-83673F7AEF31}" srcOrd="2" destOrd="0" presId="urn:microsoft.com/office/officeart/2005/8/layout/vList2"/>
    <dgm:cxn modelId="{4FDB8606-0141-4651-BF09-72E475F300CD}" type="presParOf" srcId="{FD8E6738-C7AF-4E0B-970A-AB93FDAC6C78}" destId="{63847FAF-3373-43CA-AAAB-6450302DAC6C}" srcOrd="3" destOrd="0" presId="urn:microsoft.com/office/officeart/2005/8/layout/vList2"/>
    <dgm:cxn modelId="{DD4E7997-99DB-450A-8B46-43F1504B525A}" type="presParOf" srcId="{FD8E6738-C7AF-4E0B-970A-AB93FDAC6C78}" destId="{0FB0D87D-1F1D-4AAB-92B5-93D2B198A652}" srcOrd="4" destOrd="0" presId="urn:microsoft.com/office/officeart/2005/8/layout/vList2"/>
    <dgm:cxn modelId="{1AAB5B1E-A4A2-4AC8-B3C9-F73311A40917}" type="presParOf" srcId="{FD8E6738-C7AF-4E0B-970A-AB93FDAC6C78}" destId="{051F4728-C79B-45AA-80FB-8B213FE10E98}" srcOrd="5" destOrd="0" presId="urn:microsoft.com/office/officeart/2005/8/layout/vList2"/>
    <dgm:cxn modelId="{0EF38C34-472E-4F90-9D9F-5D8B8F2EB4E4}" type="presParOf" srcId="{FD8E6738-C7AF-4E0B-970A-AB93FDAC6C78}" destId="{AF6B6554-5F58-4305-A924-8D7953D75B68}" srcOrd="6" destOrd="0" presId="urn:microsoft.com/office/officeart/2005/8/layout/vList2"/>
    <dgm:cxn modelId="{AFC9F13A-9511-46E2-8D78-F6DE8FA6DA6A}" type="presParOf" srcId="{FD8E6738-C7AF-4E0B-970A-AB93FDAC6C78}" destId="{E96D193D-4AF3-4417-98CF-1B68EF6F7070}" srcOrd="7" destOrd="0" presId="urn:microsoft.com/office/officeart/2005/8/layout/vList2"/>
    <dgm:cxn modelId="{5E6F611D-BC98-4082-8C30-C64E3C3A6EE2}" type="presParOf" srcId="{FD8E6738-C7AF-4E0B-970A-AB93FDAC6C78}" destId="{522ECA38-4887-4B2B-A6C8-5BAB386F3A5F}" srcOrd="8" destOrd="0" presId="urn:microsoft.com/office/officeart/2005/8/layout/vList2"/>
    <dgm:cxn modelId="{D164D7E7-C0EE-4D0C-A176-569021827F3D}" type="presParOf" srcId="{FD8E6738-C7AF-4E0B-970A-AB93FDAC6C78}" destId="{B1A00253-CDCD-47D8-A1C4-E2755DA7D24A}" srcOrd="9" destOrd="0" presId="urn:microsoft.com/office/officeart/2005/8/layout/vList2"/>
    <dgm:cxn modelId="{8572CCCA-6170-4705-8C7C-223CF14C1B7A}" type="presParOf" srcId="{FD8E6738-C7AF-4E0B-970A-AB93FDAC6C78}" destId="{576F2726-92A7-4FBB-962A-7BCB48B39599}" srcOrd="10" destOrd="0" presId="urn:microsoft.com/office/officeart/2005/8/layout/vList2"/>
    <dgm:cxn modelId="{EDAD9A7C-BEAF-42C3-8EC3-A6D6B7F0DCD7}" type="presParOf" srcId="{FD8E6738-C7AF-4E0B-970A-AB93FDAC6C78}" destId="{51C51F83-65E2-428D-960F-5FC79BDA7FE6}" srcOrd="11" destOrd="0" presId="urn:microsoft.com/office/officeart/2005/8/layout/vList2"/>
    <dgm:cxn modelId="{82451E53-1444-4701-9652-FB9FF3DA19CC}" type="presParOf" srcId="{FD8E6738-C7AF-4E0B-970A-AB93FDAC6C78}" destId="{1F266A53-F05D-470E-82C1-61858B7602A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FC399-810F-4AB2-8FD4-9CE9CF810DA8}" type="doc">
      <dgm:prSet loTypeId="urn:microsoft.com/office/officeart/2008/layout/LinedList" loCatId="list" qsTypeId="urn:microsoft.com/office/officeart/2005/8/quickstyle/simple4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FDF0BB03-4A77-478D-B591-B0C041EF4845}">
      <dgm:prSet/>
      <dgm:spPr/>
      <dgm:t>
        <a:bodyPr/>
        <a:lstStyle/>
        <a:p>
          <a:r>
            <a:rPr lang="en-US" baseline="0"/>
            <a:t>Technology is rapidly improving</a:t>
          </a:r>
          <a:endParaRPr lang="en-US"/>
        </a:p>
      </dgm:t>
    </dgm:pt>
    <dgm:pt modelId="{DCB1D1DC-DFC6-4737-9D11-525CA4CEEFDC}" type="parTrans" cxnId="{9B855490-D65F-4ED4-8DC7-6597B99EB8C8}">
      <dgm:prSet/>
      <dgm:spPr/>
      <dgm:t>
        <a:bodyPr/>
        <a:lstStyle/>
        <a:p>
          <a:endParaRPr lang="en-US"/>
        </a:p>
      </dgm:t>
    </dgm:pt>
    <dgm:pt modelId="{EEADF88E-7314-4675-9337-EA27172B318A}" type="sibTrans" cxnId="{9B855490-D65F-4ED4-8DC7-6597B99EB8C8}">
      <dgm:prSet/>
      <dgm:spPr/>
      <dgm:t>
        <a:bodyPr/>
        <a:lstStyle/>
        <a:p>
          <a:endParaRPr lang="en-US"/>
        </a:p>
      </dgm:t>
    </dgm:pt>
    <dgm:pt modelId="{7B7C3AB3-551D-4220-AB01-5ECF679BA994}">
      <dgm:prSet/>
      <dgm:spPr/>
      <dgm:t>
        <a:bodyPr/>
        <a:lstStyle/>
        <a:p>
          <a:r>
            <a:rPr lang="en-US" baseline="0"/>
            <a:t>Many options exist</a:t>
          </a:r>
          <a:endParaRPr lang="en-US"/>
        </a:p>
      </dgm:t>
    </dgm:pt>
    <dgm:pt modelId="{56B7A9AD-78EA-49F3-809D-0CD8F12157E2}" type="parTrans" cxnId="{D06EE580-81C4-44AF-A873-3CF2967CA6F0}">
      <dgm:prSet/>
      <dgm:spPr/>
      <dgm:t>
        <a:bodyPr/>
        <a:lstStyle/>
        <a:p>
          <a:endParaRPr lang="en-US"/>
        </a:p>
      </dgm:t>
    </dgm:pt>
    <dgm:pt modelId="{23AF8F47-C400-4C5C-BA68-9368B78C3E06}" type="sibTrans" cxnId="{D06EE580-81C4-44AF-A873-3CF2967CA6F0}">
      <dgm:prSet/>
      <dgm:spPr/>
      <dgm:t>
        <a:bodyPr/>
        <a:lstStyle/>
        <a:p>
          <a:endParaRPr lang="en-US"/>
        </a:p>
      </dgm:t>
    </dgm:pt>
    <dgm:pt modelId="{7B6E2DD8-4978-47B3-A6C6-A90AE87A09F0}">
      <dgm:prSet/>
      <dgm:spPr/>
      <dgm:t>
        <a:bodyPr/>
        <a:lstStyle/>
        <a:p>
          <a:r>
            <a:rPr lang="en-US" baseline="0"/>
            <a:t>Start by deciding what is important to you</a:t>
          </a:r>
          <a:endParaRPr lang="en-US"/>
        </a:p>
      </dgm:t>
    </dgm:pt>
    <dgm:pt modelId="{1C4EB017-9056-4C92-B619-FD831E7F226A}" type="parTrans" cxnId="{36CD515F-9AD7-44A5-8CEF-521DAF6CFF05}">
      <dgm:prSet/>
      <dgm:spPr/>
      <dgm:t>
        <a:bodyPr/>
        <a:lstStyle/>
        <a:p>
          <a:endParaRPr lang="en-US"/>
        </a:p>
      </dgm:t>
    </dgm:pt>
    <dgm:pt modelId="{034D8783-4424-470B-8D0C-F55F0EA0D2F9}" type="sibTrans" cxnId="{36CD515F-9AD7-44A5-8CEF-521DAF6CFF05}">
      <dgm:prSet/>
      <dgm:spPr/>
      <dgm:t>
        <a:bodyPr/>
        <a:lstStyle/>
        <a:p>
          <a:endParaRPr lang="en-US"/>
        </a:p>
      </dgm:t>
    </dgm:pt>
    <dgm:pt modelId="{072AD806-12CE-445C-B65A-694AACD0EE2B}">
      <dgm:prSet/>
      <dgm:spPr/>
      <dgm:t>
        <a:bodyPr/>
        <a:lstStyle/>
        <a:p>
          <a:r>
            <a:rPr lang="en-US" baseline="0" dirty="0"/>
            <a:t>Market consolidation is coming</a:t>
          </a:r>
          <a:endParaRPr lang="en-US" dirty="0"/>
        </a:p>
      </dgm:t>
    </dgm:pt>
    <dgm:pt modelId="{C2DECD9C-C270-4DDB-AEE0-84ED9A5E35B2}" type="parTrans" cxnId="{75C4EC40-EFF1-40ED-B39D-A982E83E88F7}">
      <dgm:prSet/>
      <dgm:spPr/>
      <dgm:t>
        <a:bodyPr/>
        <a:lstStyle/>
        <a:p>
          <a:endParaRPr lang="en-US"/>
        </a:p>
      </dgm:t>
    </dgm:pt>
    <dgm:pt modelId="{9B7EF958-6444-4AAB-B088-4FFB1392080A}" type="sibTrans" cxnId="{75C4EC40-EFF1-40ED-B39D-A982E83E88F7}">
      <dgm:prSet/>
      <dgm:spPr/>
      <dgm:t>
        <a:bodyPr/>
        <a:lstStyle/>
        <a:p>
          <a:endParaRPr lang="en-US"/>
        </a:p>
      </dgm:t>
    </dgm:pt>
    <dgm:pt modelId="{DA82F9B4-1D26-484E-9329-FC642D12147E}">
      <dgm:prSet/>
      <dgm:spPr/>
      <dgm:t>
        <a:bodyPr/>
        <a:lstStyle/>
        <a:p>
          <a:r>
            <a:rPr lang="en-US" baseline="0"/>
            <a:t>FP&amp;A tools help enable effective and efficient FP&amp;A departments</a:t>
          </a:r>
          <a:endParaRPr lang="en-US"/>
        </a:p>
      </dgm:t>
    </dgm:pt>
    <dgm:pt modelId="{81A5683F-D115-4F7C-9290-E4603D5685ED}" type="parTrans" cxnId="{9357F913-7F72-4F62-BAFB-878327E9B9F8}">
      <dgm:prSet/>
      <dgm:spPr/>
      <dgm:t>
        <a:bodyPr/>
        <a:lstStyle/>
        <a:p>
          <a:endParaRPr lang="en-US"/>
        </a:p>
      </dgm:t>
    </dgm:pt>
    <dgm:pt modelId="{6CD7AFEC-3452-4D1A-8343-B3D0CAC2A021}" type="sibTrans" cxnId="{9357F913-7F72-4F62-BAFB-878327E9B9F8}">
      <dgm:prSet/>
      <dgm:spPr/>
      <dgm:t>
        <a:bodyPr/>
        <a:lstStyle/>
        <a:p>
          <a:endParaRPr lang="en-US"/>
        </a:p>
      </dgm:t>
    </dgm:pt>
    <dgm:pt modelId="{3835E906-2C34-44AB-BB3A-6D98F95B7A92}" type="pres">
      <dgm:prSet presAssocID="{AECFC399-810F-4AB2-8FD4-9CE9CF810DA8}" presName="vert0" presStyleCnt="0">
        <dgm:presLayoutVars>
          <dgm:dir/>
          <dgm:animOne val="branch"/>
          <dgm:animLvl val="lvl"/>
        </dgm:presLayoutVars>
      </dgm:prSet>
      <dgm:spPr/>
    </dgm:pt>
    <dgm:pt modelId="{D55FF60E-D590-4425-878D-04D034AC4B4D}" type="pres">
      <dgm:prSet presAssocID="{FDF0BB03-4A77-478D-B591-B0C041EF4845}" presName="thickLine" presStyleLbl="alignNode1" presStyleIdx="0" presStyleCnt="5"/>
      <dgm:spPr/>
    </dgm:pt>
    <dgm:pt modelId="{06891E06-F8B1-41DB-AC3A-40F5DC23A515}" type="pres">
      <dgm:prSet presAssocID="{FDF0BB03-4A77-478D-B591-B0C041EF4845}" presName="horz1" presStyleCnt="0"/>
      <dgm:spPr/>
    </dgm:pt>
    <dgm:pt modelId="{41B9FCAB-F4A2-418C-8086-D01A0F86C900}" type="pres">
      <dgm:prSet presAssocID="{FDF0BB03-4A77-478D-B591-B0C041EF4845}" presName="tx1" presStyleLbl="revTx" presStyleIdx="0" presStyleCnt="5"/>
      <dgm:spPr/>
    </dgm:pt>
    <dgm:pt modelId="{8E7FBF6C-4AF3-4289-872E-56230B661D65}" type="pres">
      <dgm:prSet presAssocID="{FDF0BB03-4A77-478D-B591-B0C041EF4845}" presName="vert1" presStyleCnt="0"/>
      <dgm:spPr/>
    </dgm:pt>
    <dgm:pt modelId="{66FA82F7-EACC-4CBD-903C-4F376C2B03D8}" type="pres">
      <dgm:prSet presAssocID="{7B7C3AB3-551D-4220-AB01-5ECF679BA994}" presName="thickLine" presStyleLbl="alignNode1" presStyleIdx="1" presStyleCnt="5"/>
      <dgm:spPr/>
    </dgm:pt>
    <dgm:pt modelId="{4C29CF96-E100-4A43-85D6-F7742A2C7F70}" type="pres">
      <dgm:prSet presAssocID="{7B7C3AB3-551D-4220-AB01-5ECF679BA994}" presName="horz1" presStyleCnt="0"/>
      <dgm:spPr/>
    </dgm:pt>
    <dgm:pt modelId="{FA9F5064-461A-4756-A467-C933D7C655FC}" type="pres">
      <dgm:prSet presAssocID="{7B7C3AB3-551D-4220-AB01-5ECF679BA994}" presName="tx1" presStyleLbl="revTx" presStyleIdx="1" presStyleCnt="5"/>
      <dgm:spPr/>
    </dgm:pt>
    <dgm:pt modelId="{15023219-2842-4356-8DAC-E8D07DC0FD63}" type="pres">
      <dgm:prSet presAssocID="{7B7C3AB3-551D-4220-AB01-5ECF679BA994}" presName="vert1" presStyleCnt="0"/>
      <dgm:spPr/>
    </dgm:pt>
    <dgm:pt modelId="{8D8BA4AA-C60B-4766-B33E-1C23C9CFE065}" type="pres">
      <dgm:prSet presAssocID="{7B6E2DD8-4978-47B3-A6C6-A90AE87A09F0}" presName="thickLine" presStyleLbl="alignNode1" presStyleIdx="2" presStyleCnt="5"/>
      <dgm:spPr/>
    </dgm:pt>
    <dgm:pt modelId="{684C98F3-B04B-4997-AE8F-D33E3BC9D9C5}" type="pres">
      <dgm:prSet presAssocID="{7B6E2DD8-4978-47B3-A6C6-A90AE87A09F0}" presName="horz1" presStyleCnt="0"/>
      <dgm:spPr/>
    </dgm:pt>
    <dgm:pt modelId="{554CD85D-C563-4DCA-BD01-1CDFCFA6D1A8}" type="pres">
      <dgm:prSet presAssocID="{7B6E2DD8-4978-47B3-A6C6-A90AE87A09F0}" presName="tx1" presStyleLbl="revTx" presStyleIdx="2" presStyleCnt="5"/>
      <dgm:spPr/>
    </dgm:pt>
    <dgm:pt modelId="{F9D314C0-3EA7-49EC-BC19-3672AA5C91B6}" type="pres">
      <dgm:prSet presAssocID="{7B6E2DD8-4978-47B3-A6C6-A90AE87A09F0}" presName="vert1" presStyleCnt="0"/>
      <dgm:spPr/>
    </dgm:pt>
    <dgm:pt modelId="{4C25D06F-90BE-4821-B07F-58738848FB9E}" type="pres">
      <dgm:prSet presAssocID="{072AD806-12CE-445C-B65A-694AACD0EE2B}" presName="thickLine" presStyleLbl="alignNode1" presStyleIdx="3" presStyleCnt="5"/>
      <dgm:spPr/>
    </dgm:pt>
    <dgm:pt modelId="{ADE79CB1-5CDF-44B8-9FE6-35512BDB8CA3}" type="pres">
      <dgm:prSet presAssocID="{072AD806-12CE-445C-B65A-694AACD0EE2B}" presName="horz1" presStyleCnt="0"/>
      <dgm:spPr/>
    </dgm:pt>
    <dgm:pt modelId="{FF772092-AA33-4867-9497-D602F51FF924}" type="pres">
      <dgm:prSet presAssocID="{072AD806-12CE-445C-B65A-694AACD0EE2B}" presName="tx1" presStyleLbl="revTx" presStyleIdx="3" presStyleCnt="5"/>
      <dgm:spPr/>
    </dgm:pt>
    <dgm:pt modelId="{E424ACBE-D951-4CAE-BF01-3BA26C01DC09}" type="pres">
      <dgm:prSet presAssocID="{072AD806-12CE-445C-B65A-694AACD0EE2B}" presName="vert1" presStyleCnt="0"/>
      <dgm:spPr/>
    </dgm:pt>
    <dgm:pt modelId="{F8A61F95-C82F-4B80-BB2A-8C76CDD30CBC}" type="pres">
      <dgm:prSet presAssocID="{DA82F9B4-1D26-484E-9329-FC642D12147E}" presName="thickLine" presStyleLbl="alignNode1" presStyleIdx="4" presStyleCnt="5"/>
      <dgm:spPr/>
    </dgm:pt>
    <dgm:pt modelId="{F4501856-18B6-402D-88A1-052EF76394BC}" type="pres">
      <dgm:prSet presAssocID="{DA82F9B4-1D26-484E-9329-FC642D12147E}" presName="horz1" presStyleCnt="0"/>
      <dgm:spPr/>
    </dgm:pt>
    <dgm:pt modelId="{697A1E4B-EB78-4D17-83D1-6B23479B8167}" type="pres">
      <dgm:prSet presAssocID="{DA82F9B4-1D26-484E-9329-FC642D12147E}" presName="tx1" presStyleLbl="revTx" presStyleIdx="4" presStyleCnt="5"/>
      <dgm:spPr/>
    </dgm:pt>
    <dgm:pt modelId="{04995CE2-0E29-4BC6-AAA7-1B352502138A}" type="pres">
      <dgm:prSet presAssocID="{DA82F9B4-1D26-484E-9329-FC642D12147E}" presName="vert1" presStyleCnt="0"/>
      <dgm:spPr/>
    </dgm:pt>
  </dgm:ptLst>
  <dgm:cxnLst>
    <dgm:cxn modelId="{9357F913-7F72-4F62-BAFB-878327E9B9F8}" srcId="{AECFC399-810F-4AB2-8FD4-9CE9CF810DA8}" destId="{DA82F9B4-1D26-484E-9329-FC642D12147E}" srcOrd="4" destOrd="0" parTransId="{81A5683F-D115-4F7C-9290-E4603D5685ED}" sibTransId="{6CD7AFEC-3452-4D1A-8343-B3D0CAC2A021}"/>
    <dgm:cxn modelId="{75C4EC40-EFF1-40ED-B39D-A982E83E88F7}" srcId="{AECFC399-810F-4AB2-8FD4-9CE9CF810DA8}" destId="{072AD806-12CE-445C-B65A-694AACD0EE2B}" srcOrd="3" destOrd="0" parTransId="{C2DECD9C-C270-4DDB-AEE0-84ED9A5E35B2}" sibTransId="{9B7EF958-6444-4AAB-B088-4FFB1392080A}"/>
    <dgm:cxn modelId="{36CD515F-9AD7-44A5-8CEF-521DAF6CFF05}" srcId="{AECFC399-810F-4AB2-8FD4-9CE9CF810DA8}" destId="{7B6E2DD8-4978-47B3-A6C6-A90AE87A09F0}" srcOrd="2" destOrd="0" parTransId="{1C4EB017-9056-4C92-B619-FD831E7F226A}" sibTransId="{034D8783-4424-470B-8D0C-F55F0EA0D2F9}"/>
    <dgm:cxn modelId="{C03BDD64-1378-4EF4-99A7-31A50A5DE016}" type="presOf" srcId="{7B6E2DD8-4978-47B3-A6C6-A90AE87A09F0}" destId="{554CD85D-C563-4DCA-BD01-1CDFCFA6D1A8}" srcOrd="0" destOrd="0" presId="urn:microsoft.com/office/officeart/2008/layout/LinedList"/>
    <dgm:cxn modelId="{7545094D-7F0B-454A-A78D-F0C7B7C8A8B4}" type="presOf" srcId="{FDF0BB03-4A77-478D-B591-B0C041EF4845}" destId="{41B9FCAB-F4A2-418C-8086-D01A0F86C900}" srcOrd="0" destOrd="0" presId="urn:microsoft.com/office/officeart/2008/layout/LinedList"/>
    <dgm:cxn modelId="{D06EE580-81C4-44AF-A873-3CF2967CA6F0}" srcId="{AECFC399-810F-4AB2-8FD4-9CE9CF810DA8}" destId="{7B7C3AB3-551D-4220-AB01-5ECF679BA994}" srcOrd="1" destOrd="0" parTransId="{56B7A9AD-78EA-49F3-809D-0CD8F12157E2}" sibTransId="{23AF8F47-C400-4C5C-BA68-9368B78C3E06}"/>
    <dgm:cxn modelId="{9B855490-D65F-4ED4-8DC7-6597B99EB8C8}" srcId="{AECFC399-810F-4AB2-8FD4-9CE9CF810DA8}" destId="{FDF0BB03-4A77-478D-B591-B0C041EF4845}" srcOrd="0" destOrd="0" parTransId="{DCB1D1DC-DFC6-4737-9D11-525CA4CEEFDC}" sibTransId="{EEADF88E-7314-4675-9337-EA27172B318A}"/>
    <dgm:cxn modelId="{32D20F95-326B-4019-BA8C-1790D02149A8}" type="presOf" srcId="{AECFC399-810F-4AB2-8FD4-9CE9CF810DA8}" destId="{3835E906-2C34-44AB-BB3A-6D98F95B7A92}" srcOrd="0" destOrd="0" presId="urn:microsoft.com/office/officeart/2008/layout/LinedList"/>
    <dgm:cxn modelId="{DB676FB1-F028-4E5D-B811-7FBA9268281A}" type="presOf" srcId="{072AD806-12CE-445C-B65A-694AACD0EE2B}" destId="{FF772092-AA33-4867-9497-D602F51FF924}" srcOrd="0" destOrd="0" presId="urn:microsoft.com/office/officeart/2008/layout/LinedList"/>
    <dgm:cxn modelId="{7D03A2B5-3183-4481-95BF-27E50730E77B}" type="presOf" srcId="{7B7C3AB3-551D-4220-AB01-5ECF679BA994}" destId="{FA9F5064-461A-4756-A467-C933D7C655FC}" srcOrd="0" destOrd="0" presId="urn:microsoft.com/office/officeart/2008/layout/LinedList"/>
    <dgm:cxn modelId="{EFD9C1D2-D633-454E-96CD-A8A8E5377CA6}" type="presOf" srcId="{DA82F9B4-1D26-484E-9329-FC642D12147E}" destId="{697A1E4B-EB78-4D17-83D1-6B23479B8167}" srcOrd="0" destOrd="0" presId="urn:microsoft.com/office/officeart/2008/layout/LinedList"/>
    <dgm:cxn modelId="{95736CD3-8DCF-4E3E-9B56-F5285C60B749}" type="presParOf" srcId="{3835E906-2C34-44AB-BB3A-6D98F95B7A92}" destId="{D55FF60E-D590-4425-878D-04D034AC4B4D}" srcOrd="0" destOrd="0" presId="urn:microsoft.com/office/officeart/2008/layout/LinedList"/>
    <dgm:cxn modelId="{4E8391FE-9005-4502-AFD1-58ACDE635E59}" type="presParOf" srcId="{3835E906-2C34-44AB-BB3A-6D98F95B7A92}" destId="{06891E06-F8B1-41DB-AC3A-40F5DC23A515}" srcOrd="1" destOrd="0" presId="urn:microsoft.com/office/officeart/2008/layout/LinedList"/>
    <dgm:cxn modelId="{56280E29-EFFB-464D-AA09-950D10DAA493}" type="presParOf" srcId="{06891E06-F8B1-41DB-AC3A-40F5DC23A515}" destId="{41B9FCAB-F4A2-418C-8086-D01A0F86C900}" srcOrd="0" destOrd="0" presId="urn:microsoft.com/office/officeart/2008/layout/LinedList"/>
    <dgm:cxn modelId="{0BA79843-82C5-45F0-A120-F0D418915495}" type="presParOf" srcId="{06891E06-F8B1-41DB-AC3A-40F5DC23A515}" destId="{8E7FBF6C-4AF3-4289-872E-56230B661D65}" srcOrd="1" destOrd="0" presId="urn:microsoft.com/office/officeart/2008/layout/LinedList"/>
    <dgm:cxn modelId="{5E842646-3D26-4780-A994-3191354FB3E3}" type="presParOf" srcId="{3835E906-2C34-44AB-BB3A-6D98F95B7A92}" destId="{66FA82F7-EACC-4CBD-903C-4F376C2B03D8}" srcOrd="2" destOrd="0" presId="urn:microsoft.com/office/officeart/2008/layout/LinedList"/>
    <dgm:cxn modelId="{D637D8B9-B365-49D0-8DB1-CF0B080D2543}" type="presParOf" srcId="{3835E906-2C34-44AB-BB3A-6D98F95B7A92}" destId="{4C29CF96-E100-4A43-85D6-F7742A2C7F70}" srcOrd="3" destOrd="0" presId="urn:microsoft.com/office/officeart/2008/layout/LinedList"/>
    <dgm:cxn modelId="{8E1800D9-4674-4EE0-8DC5-AC3535ECA408}" type="presParOf" srcId="{4C29CF96-E100-4A43-85D6-F7742A2C7F70}" destId="{FA9F5064-461A-4756-A467-C933D7C655FC}" srcOrd="0" destOrd="0" presId="urn:microsoft.com/office/officeart/2008/layout/LinedList"/>
    <dgm:cxn modelId="{464816D9-6C9E-4BBA-B2A1-E0BCBBA42126}" type="presParOf" srcId="{4C29CF96-E100-4A43-85D6-F7742A2C7F70}" destId="{15023219-2842-4356-8DAC-E8D07DC0FD63}" srcOrd="1" destOrd="0" presId="urn:microsoft.com/office/officeart/2008/layout/LinedList"/>
    <dgm:cxn modelId="{C29DD8B5-55A9-4DAC-BFB0-C63C6C4A699E}" type="presParOf" srcId="{3835E906-2C34-44AB-BB3A-6D98F95B7A92}" destId="{8D8BA4AA-C60B-4766-B33E-1C23C9CFE065}" srcOrd="4" destOrd="0" presId="urn:microsoft.com/office/officeart/2008/layout/LinedList"/>
    <dgm:cxn modelId="{6B11414F-465B-43CC-8EED-B88C7C8D0F46}" type="presParOf" srcId="{3835E906-2C34-44AB-BB3A-6D98F95B7A92}" destId="{684C98F3-B04B-4997-AE8F-D33E3BC9D9C5}" srcOrd="5" destOrd="0" presId="urn:microsoft.com/office/officeart/2008/layout/LinedList"/>
    <dgm:cxn modelId="{50E0FE56-6618-4331-8B36-8DA1CCFB4F34}" type="presParOf" srcId="{684C98F3-B04B-4997-AE8F-D33E3BC9D9C5}" destId="{554CD85D-C563-4DCA-BD01-1CDFCFA6D1A8}" srcOrd="0" destOrd="0" presId="urn:microsoft.com/office/officeart/2008/layout/LinedList"/>
    <dgm:cxn modelId="{03278183-BC07-4376-B9F2-ACE0E4F9F8D0}" type="presParOf" srcId="{684C98F3-B04B-4997-AE8F-D33E3BC9D9C5}" destId="{F9D314C0-3EA7-49EC-BC19-3672AA5C91B6}" srcOrd="1" destOrd="0" presId="urn:microsoft.com/office/officeart/2008/layout/LinedList"/>
    <dgm:cxn modelId="{37C71599-55D6-4C23-B29C-2CECC9825DD4}" type="presParOf" srcId="{3835E906-2C34-44AB-BB3A-6D98F95B7A92}" destId="{4C25D06F-90BE-4821-B07F-58738848FB9E}" srcOrd="6" destOrd="0" presId="urn:microsoft.com/office/officeart/2008/layout/LinedList"/>
    <dgm:cxn modelId="{3F889771-246A-42C2-AAF7-A2696F7C32AF}" type="presParOf" srcId="{3835E906-2C34-44AB-BB3A-6D98F95B7A92}" destId="{ADE79CB1-5CDF-44B8-9FE6-35512BDB8CA3}" srcOrd="7" destOrd="0" presId="urn:microsoft.com/office/officeart/2008/layout/LinedList"/>
    <dgm:cxn modelId="{4048014C-17EA-4DBE-BC9C-610FC1202A66}" type="presParOf" srcId="{ADE79CB1-5CDF-44B8-9FE6-35512BDB8CA3}" destId="{FF772092-AA33-4867-9497-D602F51FF924}" srcOrd="0" destOrd="0" presId="urn:microsoft.com/office/officeart/2008/layout/LinedList"/>
    <dgm:cxn modelId="{8BF0140B-C150-47C1-8D26-7CF1ABA25627}" type="presParOf" srcId="{ADE79CB1-5CDF-44B8-9FE6-35512BDB8CA3}" destId="{E424ACBE-D951-4CAE-BF01-3BA26C01DC09}" srcOrd="1" destOrd="0" presId="urn:microsoft.com/office/officeart/2008/layout/LinedList"/>
    <dgm:cxn modelId="{5670875E-221D-4AF0-B618-FEAC74A6199F}" type="presParOf" srcId="{3835E906-2C34-44AB-BB3A-6D98F95B7A92}" destId="{F8A61F95-C82F-4B80-BB2A-8C76CDD30CBC}" srcOrd="8" destOrd="0" presId="urn:microsoft.com/office/officeart/2008/layout/LinedList"/>
    <dgm:cxn modelId="{4B422CA2-5752-4B35-8A97-95AA98CCF49D}" type="presParOf" srcId="{3835E906-2C34-44AB-BB3A-6D98F95B7A92}" destId="{F4501856-18B6-402D-88A1-052EF76394BC}" srcOrd="9" destOrd="0" presId="urn:microsoft.com/office/officeart/2008/layout/LinedList"/>
    <dgm:cxn modelId="{DAE45BE6-AF7F-4F2B-96DE-731773249647}" type="presParOf" srcId="{F4501856-18B6-402D-88A1-052EF76394BC}" destId="{697A1E4B-EB78-4D17-83D1-6B23479B8167}" srcOrd="0" destOrd="0" presId="urn:microsoft.com/office/officeart/2008/layout/LinedList"/>
    <dgm:cxn modelId="{407762B0-9525-4523-8B81-A54F432345E8}" type="presParOf" srcId="{F4501856-18B6-402D-88A1-052EF76394BC}" destId="{04995CE2-0E29-4BC6-AAA7-1B352502138A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F5EED-3A44-45F3-90C9-F36D388589CD}">
      <dsp:nvSpPr>
        <dsp:cNvPr id="0" name=""/>
        <dsp:cNvSpPr/>
      </dsp:nvSpPr>
      <dsp:spPr>
        <a:xfrm>
          <a:off x="0" y="405"/>
          <a:ext cx="9283837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A brief history of spreadsheets</a:t>
          </a:r>
          <a:endParaRPr lang="en-US" sz="2600" kern="1200"/>
        </a:p>
      </dsp:txBody>
      <dsp:txXfrm>
        <a:off x="30442" y="30847"/>
        <a:ext cx="9222953" cy="562726"/>
      </dsp:txXfrm>
    </dsp:sp>
    <dsp:sp modelId="{B21BCFC0-0485-46AF-8B6C-83673F7AEF31}">
      <dsp:nvSpPr>
        <dsp:cNvPr id="0" name=""/>
        <dsp:cNvSpPr/>
      </dsp:nvSpPr>
      <dsp:spPr>
        <a:xfrm>
          <a:off x="0" y="698895"/>
          <a:ext cx="9283837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Brief history of FP&amp;A tools (1</a:t>
          </a:r>
          <a:r>
            <a:rPr lang="en-CA" sz="2600" kern="1200" baseline="30000" dirty="0"/>
            <a:t>st</a:t>
          </a:r>
          <a:r>
            <a:rPr lang="en-CA" sz="2600" kern="1200" dirty="0"/>
            <a:t> ,2</a:t>
          </a:r>
          <a:r>
            <a:rPr lang="en-CA" sz="2600" kern="1200" baseline="30000" dirty="0"/>
            <a:t>nd</a:t>
          </a:r>
          <a:r>
            <a:rPr lang="en-CA" sz="2600" kern="1200" dirty="0"/>
            <a:t> ,3</a:t>
          </a:r>
          <a:r>
            <a:rPr lang="en-CA" sz="2600" kern="1200" baseline="30000" dirty="0"/>
            <a:t>rd</a:t>
          </a:r>
          <a:r>
            <a:rPr lang="en-CA" sz="2600" kern="1200" dirty="0"/>
            <a:t> Gen)</a:t>
          </a:r>
          <a:endParaRPr lang="en-US" sz="2600" kern="1200" dirty="0"/>
        </a:p>
      </dsp:txBody>
      <dsp:txXfrm>
        <a:off x="30442" y="729337"/>
        <a:ext cx="9222953" cy="562726"/>
      </dsp:txXfrm>
    </dsp:sp>
    <dsp:sp modelId="{0FB0D87D-1F1D-4AAB-92B5-93D2B198A652}">
      <dsp:nvSpPr>
        <dsp:cNvPr id="0" name=""/>
        <dsp:cNvSpPr/>
      </dsp:nvSpPr>
      <dsp:spPr>
        <a:xfrm>
          <a:off x="0" y="1397385"/>
          <a:ext cx="9283837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Strengths &amp; weakness of each</a:t>
          </a:r>
          <a:endParaRPr lang="en-US" sz="2600" kern="1200" dirty="0"/>
        </a:p>
      </dsp:txBody>
      <dsp:txXfrm>
        <a:off x="30442" y="1427827"/>
        <a:ext cx="9222953" cy="562726"/>
      </dsp:txXfrm>
    </dsp:sp>
    <dsp:sp modelId="{AF6B6554-5F58-4305-A924-8D7953D75B68}">
      <dsp:nvSpPr>
        <dsp:cNvPr id="0" name=""/>
        <dsp:cNvSpPr/>
      </dsp:nvSpPr>
      <dsp:spPr>
        <a:xfrm>
          <a:off x="0" y="2095875"/>
          <a:ext cx="9283837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Current market landscape</a:t>
          </a:r>
          <a:endParaRPr lang="en-US" sz="2600" kern="1200" dirty="0"/>
        </a:p>
      </dsp:txBody>
      <dsp:txXfrm>
        <a:off x="30442" y="2126317"/>
        <a:ext cx="9222953" cy="562726"/>
      </dsp:txXfrm>
    </dsp:sp>
    <dsp:sp modelId="{522ECA38-4887-4B2B-A6C8-5BAB386F3A5F}">
      <dsp:nvSpPr>
        <dsp:cNvPr id="0" name=""/>
        <dsp:cNvSpPr/>
      </dsp:nvSpPr>
      <dsp:spPr>
        <a:xfrm>
          <a:off x="0" y="2794365"/>
          <a:ext cx="9283837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Method for comparing tools</a:t>
          </a:r>
          <a:endParaRPr lang="en-US" sz="2600" kern="1200" dirty="0"/>
        </a:p>
      </dsp:txBody>
      <dsp:txXfrm>
        <a:off x="30442" y="2824807"/>
        <a:ext cx="9222953" cy="562726"/>
      </dsp:txXfrm>
    </dsp:sp>
    <dsp:sp modelId="{576F2726-92A7-4FBB-962A-7BCB48B39599}">
      <dsp:nvSpPr>
        <dsp:cNvPr id="0" name=""/>
        <dsp:cNvSpPr/>
      </dsp:nvSpPr>
      <dsp:spPr>
        <a:xfrm>
          <a:off x="0" y="3492855"/>
          <a:ext cx="9283837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4 Core pillars of FP&amp;A tools</a:t>
          </a:r>
          <a:endParaRPr lang="en-US" sz="2600" kern="1200" dirty="0"/>
        </a:p>
      </dsp:txBody>
      <dsp:txXfrm>
        <a:off x="30442" y="3523297"/>
        <a:ext cx="9222953" cy="562726"/>
      </dsp:txXfrm>
    </dsp:sp>
    <dsp:sp modelId="{1F266A53-F05D-470E-82C1-61858B7602A3}">
      <dsp:nvSpPr>
        <dsp:cNvPr id="0" name=""/>
        <dsp:cNvSpPr/>
      </dsp:nvSpPr>
      <dsp:spPr>
        <a:xfrm>
          <a:off x="0" y="4191345"/>
          <a:ext cx="9283837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Market predictions going forward</a:t>
          </a:r>
          <a:endParaRPr lang="en-US" sz="2600" kern="1200" dirty="0"/>
        </a:p>
      </dsp:txBody>
      <dsp:txXfrm>
        <a:off x="30442" y="4221787"/>
        <a:ext cx="9222953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F60E-D590-4425-878D-04D034AC4B4D}">
      <dsp:nvSpPr>
        <dsp:cNvPr id="0" name=""/>
        <dsp:cNvSpPr/>
      </dsp:nvSpPr>
      <dsp:spPr>
        <a:xfrm>
          <a:off x="0" y="562"/>
          <a:ext cx="668337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9FCAB-F4A2-418C-8086-D01A0F86C900}">
      <dsp:nvSpPr>
        <dsp:cNvPr id="0" name=""/>
        <dsp:cNvSpPr/>
      </dsp:nvSpPr>
      <dsp:spPr>
        <a:xfrm>
          <a:off x="0" y="56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Technology is rapidly improving</a:t>
          </a:r>
          <a:endParaRPr lang="en-US" sz="2500" kern="1200"/>
        </a:p>
      </dsp:txBody>
      <dsp:txXfrm>
        <a:off x="0" y="562"/>
        <a:ext cx="6683374" cy="921160"/>
      </dsp:txXfrm>
    </dsp:sp>
    <dsp:sp modelId="{66FA82F7-EACC-4CBD-903C-4F376C2B03D8}">
      <dsp:nvSpPr>
        <dsp:cNvPr id="0" name=""/>
        <dsp:cNvSpPr/>
      </dsp:nvSpPr>
      <dsp:spPr>
        <a:xfrm>
          <a:off x="0" y="921722"/>
          <a:ext cx="668337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F5064-461A-4756-A467-C933D7C655FC}">
      <dsp:nvSpPr>
        <dsp:cNvPr id="0" name=""/>
        <dsp:cNvSpPr/>
      </dsp:nvSpPr>
      <dsp:spPr>
        <a:xfrm>
          <a:off x="0" y="92172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Many options exist</a:t>
          </a:r>
          <a:endParaRPr lang="en-US" sz="2500" kern="1200"/>
        </a:p>
      </dsp:txBody>
      <dsp:txXfrm>
        <a:off x="0" y="921722"/>
        <a:ext cx="6683374" cy="921160"/>
      </dsp:txXfrm>
    </dsp:sp>
    <dsp:sp modelId="{8D8BA4AA-C60B-4766-B33E-1C23C9CFE065}">
      <dsp:nvSpPr>
        <dsp:cNvPr id="0" name=""/>
        <dsp:cNvSpPr/>
      </dsp:nvSpPr>
      <dsp:spPr>
        <a:xfrm>
          <a:off x="0" y="1842882"/>
          <a:ext cx="668337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4CD85D-C563-4DCA-BD01-1CDFCFA6D1A8}">
      <dsp:nvSpPr>
        <dsp:cNvPr id="0" name=""/>
        <dsp:cNvSpPr/>
      </dsp:nvSpPr>
      <dsp:spPr>
        <a:xfrm>
          <a:off x="0" y="184288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Start by deciding what is important to you</a:t>
          </a:r>
          <a:endParaRPr lang="en-US" sz="2500" kern="1200"/>
        </a:p>
      </dsp:txBody>
      <dsp:txXfrm>
        <a:off x="0" y="1842882"/>
        <a:ext cx="6683374" cy="921160"/>
      </dsp:txXfrm>
    </dsp:sp>
    <dsp:sp modelId="{4C25D06F-90BE-4821-B07F-58738848FB9E}">
      <dsp:nvSpPr>
        <dsp:cNvPr id="0" name=""/>
        <dsp:cNvSpPr/>
      </dsp:nvSpPr>
      <dsp:spPr>
        <a:xfrm>
          <a:off x="0" y="2764042"/>
          <a:ext cx="668337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72092-AA33-4867-9497-D602F51FF924}">
      <dsp:nvSpPr>
        <dsp:cNvPr id="0" name=""/>
        <dsp:cNvSpPr/>
      </dsp:nvSpPr>
      <dsp:spPr>
        <a:xfrm>
          <a:off x="0" y="276404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Market consolidation is coming</a:t>
          </a:r>
          <a:endParaRPr lang="en-US" sz="2500" kern="1200" dirty="0"/>
        </a:p>
      </dsp:txBody>
      <dsp:txXfrm>
        <a:off x="0" y="2764042"/>
        <a:ext cx="6683374" cy="921160"/>
      </dsp:txXfrm>
    </dsp:sp>
    <dsp:sp modelId="{F8A61F95-C82F-4B80-BB2A-8C76CDD30CBC}">
      <dsp:nvSpPr>
        <dsp:cNvPr id="0" name=""/>
        <dsp:cNvSpPr/>
      </dsp:nvSpPr>
      <dsp:spPr>
        <a:xfrm>
          <a:off x="0" y="3685202"/>
          <a:ext cx="6683374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A1E4B-EB78-4D17-83D1-6B23479B8167}">
      <dsp:nvSpPr>
        <dsp:cNvPr id="0" name=""/>
        <dsp:cNvSpPr/>
      </dsp:nvSpPr>
      <dsp:spPr>
        <a:xfrm>
          <a:off x="0" y="3685202"/>
          <a:ext cx="6683374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FP&amp;A tools help enable effective and efficient FP&amp;A departments</a:t>
          </a:r>
          <a:endParaRPr lang="en-US" sz="2500" kern="1200"/>
        </a:p>
      </dsp:txBody>
      <dsp:txXfrm>
        <a:off x="0" y="3685202"/>
        <a:ext cx="6683374" cy="921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21DA-33E5-43CD-A75A-037D1644B7C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AF473-E7FE-4923-8034-8862C5F6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O31qFmi9A&amp;t=103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Introduction to Microsoft Excel 1990 -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F473-E7FE-4923-8034-8862C5F6F2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9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16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7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7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0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24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5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377064" y="422311"/>
            <a:ext cx="5519933" cy="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2B818-229C-EFCA-0295-6DD4C2D55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6058" y="0"/>
            <a:ext cx="1295943" cy="8541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77108-DA29-A78D-084F-DEE9628CF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1600200"/>
            <a:ext cx="8417984" cy="4834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61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3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3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1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1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A384DC-732B-4C98-99AB-5D911D46DA2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C36C6E-CF03-4643-A7A6-2357A5ED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baseline="0" dirty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thefpandaguy/" TargetMode="External"/><Relationship Id="rId2" Type="http://schemas.openxmlformats.org/officeDocument/2006/relationships/hyperlink" Target="http://www.thefpandaguy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adam-tzagournis-cpa_saas-startups-founders-activity-7021503053530882048-xuqj?utm_source=share&amp;utm_medium=member_desktop" TargetMode="External"/><Relationship Id="rId7" Type="http://schemas.openxmlformats.org/officeDocument/2006/relationships/hyperlink" Target="https://github.com/ghopper3/ChatGPT-Project/blob/main/ChatGPT%20for%20FPA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hyperlink" Target="https://fortune.com/2023/03/01/startup-cfo-chatgpt-finance-tool/" TargetMode="Externa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pandaguy.com/fpa-tools/businesspartnering" TargetMode="External"/><Relationship Id="rId7" Type="http://schemas.openxmlformats.org/officeDocument/2006/relationships/hyperlink" Target="https://static1.squarespace.com/static/624d94dd42c5f94c69531a7a/t/632b033f245fd71d817d6b30/1663763269634/The+FP%26A+3rd+Generation+Market+Guide.pdf" TargetMode="External"/><Relationship Id="rId2" Type="http://schemas.openxmlformats.org/officeDocument/2006/relationships/hyperlink" Target="https://www.thefpandaguy.com/fp-and-a/the-4-key-pillars-of-fpampa-planning-tools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thefpandaguy.com/fpa-tools/fpampa-planning-tools-marketplace" TargetMode="External"/><Relationship Id="rId5" Type="http://schemas.openxmlformats.org/officeDocument/2006/relationships/hyperlink" Target="https://www.thefpandaguy.com/fpa-tools/10-things-to-do-before-starting-the-fpampa-tool-process" TargetMode="External"/><Relationship Id="rId4" Type="http://schemas.openxmlformats.org/officeDocument/2006/relationships/hyperlink" Target="https://www.thefpandaguy.com/fpa-tools/fpampa-selection-strateg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kOO31qFmi9A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pa-trends.com/fp-research/fpa-trends-survey-2022-how-technology-advances-fpa-tole-strategic-adviso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7F78-0B1A-7367-E8B5-8F338DC05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84B09-EA57-0CAC-828C-B9E4990BD7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04A2D852-838B-11C7-9D89-CBDF97E05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8" y="318233"/>
            <a:ext cx="11654783" cy="61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3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162F09-6D69-3602-C648-E52F32375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62" y="618517"/>
            <a:ext cx="5629884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sz="3300"/>
              <a:t> 3</a:t>
            </a:r>
            <a:r>
              <a:rPr lang="en-US" sz="3300" baseline="30000"/>
              <a:t>RD</a:t>
            </a:r>
            <a:r>
              <a:rPr lang="en-US" sz="3300"/>
              <a:t> Generation FP&amp;A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760-5D73-A9AD-9B3E-63743827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Software delivered as a service</a:t>
            </a:r>
          </a:p>
          <a:p>
            <a:r>
              <a:rPr lang="en-US" sz="1800" dirty="0"/>
              <a:t>User centric-design</a:t>
            </a:r>
          </a:p>
          <a:p>
            <a:r>
              <a:rPr lang="en-US" sz="1800" dirty="0"/>
              <a:t>Focused primarily on small to mid-market</a:t>
            </a:r>
          </a:p>
          <a:p>
            <a:r>
              <a:rPr lang="en-US" sz="1800" dirty="0"/>
              <a:t>Usually, shorter implementation time</a:t>
            </a:r>
          </a:p>
          <a:p>
            <a:r>
              <a:rPr lang="en-US" sz="1800" dirty="0"/>
              <a:t>Lower cost</a:t>
            </a:r>
          </a:p>
          <a:p>
            <a:r>
              <a:rPr lang="en-US" sz="1800" dirty="0"/>
              <a:t>More self-service features</a:t>
            </a:r>
          </a:p>
        </p:txBody>
      </p:sp>
    </p:spTree>
    <p:extLst>
      <p:ext uri="{BB962C8B-B14F-4D97-AF65-F5344CB8AC3E}">
        <p14:creationId xmlns:p14="http://schemas.microsoft.com/office/powerpoint/2010/main" val="274054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48" y="256728"/>
            <a:ext cx="10364451" cy="1086919"/>
          </a:xfrm>
        </p:spPr>
        <p:txBody>
          <a:bodyPr/>
          <a:lstStyle/>
          <a:p>
            <a:pPr algn="ctr"/>
            <a:r>
              <a:rPr lang="en-US" dirty="0"/>
              <a:t>Spreadsheets VS. FP&amp;A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79AE4-39EE-894F-CC1B-9B8EBAB4BA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6702" y="1909891"/>
            <a:ext cx="4413098" cy="42285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Spreadsheets</a:t>
            </a:r>
          </a:p>
          <a:p>
            <a:pPr marL="0" indent="0">
              <a:buNone/>
            </a:pPr>
            <a:r>
              <a:rPr lang="en-US" dirty="0"/>
              <a:t>Agility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Low cost</a:t>
            </a:r>
          </a:p>
          <a:p>
            <a:pPr marL="0" indent="0">
              <a:buNone/>
            </a:pPr>
            <a:r>
              <a:rPr lang="en-US" dirty="0"/>
              <a:t>Minimal training required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Lack of version control</a:t>
            </a:r>
          </a:p>
          <a:p>
            <a:pPr marL="0" indent="0">
              <a:buNone/>
            </a:pPr>
            <a:r>
              <a:rPr lang="en-US" dirty="0"/>
              <a:t>Lack of data integration</a:t>
            </a:r>
          </a:p>
          <a:p>
            <a:pPr marL="0" indent="0">
              <a:buNone/>
            </a:pPr>
            <a:r>
              <a:rPr lang="en-US" dirty="0"/>
              <a:t>Lack of security controls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phic 7" descr="Badge Unfollow with solid fill">
            <a:extLst>
              <a:ext uri="{FF2B5EF4-FFF2-40B4-BE49-F238E27FC236}">
                <a16:creationId xmlns:a16="http://schemas.microsoft.com/office/drawing/2014/main" id="{608C6910-51D7-A2FB-587E-EA7570C84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023" y="4512724"/>
            <a:ext cx="454376" cy="454376"/>
          </a:xfrm>
          <a:prstGeom prst="rect">
            <a:avLst/>
          </a:prstGeom>
        </p:spPr>
      </p:pic>
      <p:pic>
        <p:nvPicPr>
          <p:cNvPr id="13" name="Graphic 12" descr="Badge Follow with solid fill">
            <a:extLst>
              <a:ext uri="{FF2B5EF4-FFF2-40B4-BE49-F238E27FC236}">
                <a16:creationId xmlns:a16="http://schemas.microsoft.com/office/drawing/2014/main" id="{E029A20F-531F-1538-8ADA-D0F06FE82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531" y="3440494"/>
            <a:ext cx="506594" cy="506594"/>
          </a:xfrm>
          <a:prstGeom prst="rect">
            <a:avLst/>
          </a:prstGeom>
        </p:spPr>
      </p:pic>
      <p:pic>
        <p:nvPicPr>
          <p:cNvPr id="14" name="Graphic 13" descr="Badge Unfollow with solid fill">
            <a:extLst>
              <a:ext uri="{FF2B5EF4-FFF2-40B4-BE49-F238E27FC236}">
                <a16:creationId xmlns:a16="http://schemas.microsoft.com/office/drawing/2014/main" id="{A9173D91-9D36-924D-144E-1B164CD03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49" y="5028579"/>
            <a:ext cx="454376" cy="454376"/>
          </a:xfrm>
          <a:prstGeom prst="rect">
            <a:avLst/>
          </a:prstGeom>
        </p:spPr>
      </p:pic>
      <p:pic>
        <p:nvPicPr>
          <p:cNvPr id="15" name="Graphic 14" descr="Badge Unfollow with solid fill">
            <a:extLst>
              <a:ext uri="{FF2B5EF4-FFF2-40B4-BE49-F238E27FC236}">
                <a16:creationId xmlns:a16="http://schemas.microsoft.com/office/drawing/2014/main" id="{5A46CE3F-772D-E7F0-E2ED-5F5629074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730" y="5528525"/>
            <a:ext cx="454376" cy="454376"/>
          </a:xfrm>
          <a:prstGeom prst="rect">
            <a:avLst/>
          </a:prstGeom>
        </p:spPr>
      </p:pic>
      <p:pic>
        <p:nvPicPr>
          <p:cNvPr id="16" name="Graphic 15" descr="Badge Follow with solid fill">
            <a:extLst>
              <a:ext uri="{FF2B5EF4-FFF2-40B4-BE49-F238E27FC236}">
                <a16:creationId xmlns:a16="http://schemas.microsoft.com/office/drawing/2014/main" id="{F626E3EC-4D86-D993-B87D-12573745E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909" y="2910467"/>
            <a:ext cx="506594" cy="506594"/>
          </a:xfrm>
          <a:prstGeom prst="rect">
            <a:avLst/>
          </a:prstGeom>
        </p:spPr>
      </p:pic>
      <p:pic>
        <p:nvPicPr>
          <p:cNvPr id="17" name="Graphic 16" descr="Badge Follow with solid fill">
            <a:extLst>
              <a:ext uri="{FF2B5EF4-FFF2-40B4-BE49-F238E27FC236}">
                <a16:creationId xmlns:a16="http://schemas.microsoft.com/office/drawing/2014/main" id="{328CC5E3-77D4-07B9-6EBD-621C76CF3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909" y="2405721"/>
            <a:ext cx="506594" cy="506594"/>
          </a:xfrm>
          <a:prstGeom prst="rect">
            <a:avLst/>
          </a:prstGeom>
        </p:spPr>
      </p:pic>
      <p:pic>
        <p:nvPicPr>
          <p:cNvPr id="18" name="Graphic 17" descr="Badge Unfollow with solid fill">
            <a:extLst>
              <a:ext uri="{FF2B5EF4-FFF2-40B4-BE49-F238E27FC236}">
                <a16:creationId xmlns:a16="http://schemas.microsoft.com/office/drawing/2014/main" id="{46874F27-0F95-21D4-F054-D17D9BD6C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6993" y="5147345"/>
            <a:ext cx="454376" cy="454376"/>
          </a:xfrm>
          <a:prstGeom prst="rect">
            <a:avLst/>
          </a:prstGeom>
        </p:spPr>
      </p:pic>
      <p:pic>
        <p:nvPicPr>
          <p:cNvPr id="19" name="Graphic 18" descr="Badge Follow with solid fill">
            <a:extLst>
              <a:ext uri="{FF2B5EF4-FFF2-40B4-BE49-F238E27FC236}">
                <a16:creationId xmlns:a16="http://schemas.microsoft.com/office/drawing/2014/main" id="{10FA3BF9-C30D-00E3-22AC-B36024528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7049" y="3250253"/>
            <a:ext cx="506594" cy="506594"/>
          </a:xfrm>
          <a:prstGeom prst="rect">
            <a:avLst/>
          </a:prstGeom>
        </p:spPr>
      </p:pic>
      <p:pic>
        <p:nvPicPr>
          <p:cNvPr id="20" name="Graphic 19" descr="Badge Unfollow with solid fill">
            <a:extLst>
              <a:ext uri="{FF2B5EF4-FFF2-40B4-BE49-F238E27FC236}">
                <a16:creationId xmlns:a16="http://schemas.microsoft.com/office/drawing/2014/main" id="{B8DB56EE-30D7-4EF8-A66C-EFD8BFB47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7417" y="5606970"/>
            <a:ext cx="454376" cy="454376"/>
          </a:xfrm>
          <a:prstGeom prst="rect">
            <a:avLst/>
          </a:prstGeom>
        </p:spPr>
      </p:pic>
      <p:pic>
        <p:nvPicPr>
          <p:cNvPr id="22" name="Graphic 21" descr="Badge Follow with solid fill">
            <a:extLst>
              <a:ext uri="{FF2B5EF4-FFF2-40B4-BE49-F238E27FC236}">
                <a16:creationId xmlns:a16="http://schemas.microsoft.com/office/drawing/2014/main" id="{3BBC15F7-2EA2-70AA-EB10-15258AC58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1117" y="2776938"/>
            <a:ext cx="506594" cy="506594"/>
          </a:xfrm>
          <a:prstGeom prst="rect">
            <a:avLst/>
          </a:prstGeom>
        </p:spPr>
      </p:pic>
      <p:pic>
        <p:nvPicPr>
          <p:cNvPr id="23" name="Graphic 22" descr="Badge Follow with solid fill">
            <a:extLst>
              <a:ext uri="{FF2B5EF4-FFF2-40B4-BE49-F238E27FC236}">
                <a16:creationId xmlns:a16="http://schemas.microsoft.com/office/drawing/2014/main" id="{DCA55E9C-268B-CE51-DAD9-E792EDE37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202" y="2279769"/>
            <a:ext cx="506594" cy="506594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65A6D10-F506-C02C-A47D-333C4F840D37}"/>
              </a:ext>
            </a:extLst>
          </p:cNvPr>
          <p:cNvSpPr txBox="1">
            <a:spLocks/>
          </p:cNvSpPr>
          <p:nvPr/>
        </p:nvSpPr>
        <p:spPr>
          <a:xfrm>
            <a:off x="6850442" y="1832830"/>
            <a:ext cx="4413098" cy="4228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FP&amp;A Tools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Data integration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Automated reporting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/>
              <a:t>Security &amp; version control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/>
              <a:t>Consolidation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/>
              <a:t>Scalability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Less flexibility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Training required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Cost</a:t>
            </a:r>
          </a:p>
        </p:txBody>
      </p:sp>
      <p:pic>
        <p:nvPicPr>
          <p:cNvPr id="27" name="Graphic 26" descr="Badge Follow with solid fill">
            <a:extLst>
              <a:ext uri="{FF2B5EF4-FFF2-40B4-BE49-F238E27FC236}">
                <a16:creationId xmlns:a16="http://schemas.microsoft.com/office/drawing/2014/main" id="{29A69F47-7A9B-F1D9-8CF4-9647A2712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9099" y="3747422"/>
            <a:ext cx="506594" cy="506594"/>
          </a:xfrm>
          <a:prstGeom prst="rect">
            <a:avLst/>
          </a:prstGeom>
        </p:spPr>
      </p:pic>
      <p:pic>
        <p:nvPicPr>
          <p:cNvPr id="28" name="Graphic 27" descr="Badge Follow with solid fill">
            <a:extLst>
              <a:ext uri="{FF2B5EF4-FFF2-40B4-BE49-F238E27FC236}">
                <a16:creationId xmlns:a16="http://schemas.microsoft.com/office/drawing/2014/main" id="{2F2C8BBA-89E6-E01F-96C8-28477041E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9099" y="4230162"/>
            <a:ext cx="506594" cy="506594"/>
          </a:xfrm>
          <a:prstGeom prst="rect">
            <a:avLst/>
          </a:prstGeom>
        </p:spPr>
      </p:pic>
      <p:pic>
        <p:nvPicPr>
          <p:cNvPr id="3" name="Graphic 2" descr="Badge Unfollow with solid fill">
            <a:extLst>
              <a:ext uri="{FF2B5EF4-FFF2-40B4-BE49-F238E27FC236}">
                <a16:creationId xmlns:a16="http://schemas.microsoft.com/office/drawing/2014/main" id="{41AE247F-2315-FDB9-29BB-C4EE74BB6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581" y="4692969"/>
            <a:ext cx="454376" cy="4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1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6"/>
            <a:ext cx="10364451" cy="1596177"/>
          </a:xfrm>
        </p:spPr>
        <p:txBody>
          <a:bodyPr/>
          <a:lstStyle/>
          <a:p>
            <a:pPr algn="ctr"/>
            <a:r>
              <a:rPr lang="en-US" dirty="0"/>
              <a:t>FP&amp;A Software Market Explosion (2015-2022)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EE86D36-6C11-8556-7055-5FDA1F20F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723984"/>
              </p:ext>
            </p:extLst>
          </p:nvPr>
        </p:nvGraphicFramePr>
        <p:xfrm>
          <a:off x="2176241" y="1732486"/>
          <a:ext cx="7373276" cy="444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10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47E9029-882A-5D2C-ACD2-9403A104CC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9" b="22333"/>
          <a:stretch/>
        </p:blipFill>
        <p:spPr>
          <a:xfrm>
            <a:off x="485470" y="1764014"/>
            <a:ext cx="6568738" cy="361070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4 Core Pillars of FP&amp;A Tools</a:t>
            </a:r>
          </a:p>
        </p:txBody>
      </p:sp>
    </p:spTree>
    <p:extLst>
      <p:ext uri="{BB962C8B-B14F-4D97-AF65-F5344CB8AC3E}">
        <p14:creationId xmlns:p14="http://schemas.microsoft.com/office/powerpoint/2010/main" val="156717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65738D-B219-A181-9EBF-6A7AB9C85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6"/>
          <a:stretch/>
        </p:blipFill>
        <p:spPr>
          <a:xfrm>
            <a:off x="813481" y="958938"/>
            <a:ext cx="3840815" cy="4971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37E66B-237C-2198-EB95-C86DB97E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to think about: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integrations (ERP, CRM, HRIS, Billing, etc.)</a:t>
            </a:r>
          </a:p>
          <a:p>
            <a:r>
              <a:rPr lang="en-US" dirty="0"/>
              <a:t>How does it store your data?</a:t>
            </a:r>
          </a:p>
          <a:p>
            <a:r>
              <a:rPr lang="en-US" dirty="0"/>
              <a:t>Can you create your own custom metrics</a:t>
            </a:r>
          </a:p>
          <a:p>
            <a:r>
              <a:rPr lang="en-US" dirty="0"/>
              <a:t>How many dimensions and attributes can you have</a:t>
            </a:r>
          </a:p>
          <a:p>
            <a:r>
              <a:rPr lang="en-US"/>
              <a:t>How </a:t>
            </a:r>
            <a:r>
              <a:rPr lang="en-US" dirty="0"/>
              <a:t>does it manage security and privacy rights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Data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4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37E66B-237C-2198-EB95-C86DB97E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to think about: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does it use for a calculation engine (Spreadsheet, Multi-dimensional model, other?)</a:t>
            </a:r>
          </a:p>
          <a:p>
            <a:r>
              <a:rPr lang="en-US" dirty="0"/>
              <a:t>Can it easily perform scenario and sensitivity modeling?</a:t>
            </a:r>
          </a:p>
          <a:p>
            <a:r>
              <a:rPr lang="en-US" dirty="0"/>
              <a:t>Can it support all your different types of modeling (Revenue, Expense, Headcount, Supply Chain, etc.)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Financial Modeling</a:t>
            </a:r>
          </a:p>
        </p:txBody>
      </p:sp>
      <p:pic>
        <p:nvPicPr>
          <p:cNvPr id="3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A6F29DB-B0C8-9CDC-B0A9-38DCEAD5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7" y="1275795"/>
            <a:ext cx="4306410" cy="43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55651F-193B-209C-1108-8636AE6DF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1" y="2374072"/>
            <a:ext cx="5030449" cy="3144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B9C97A-E782-343C-2A54-2B9D22BD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726" y="2157687"/>
            <a:ext cx="5855415" cy="384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to think about: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you build custom reports</a:t>
            </a:r>
          </a:p>
          <a:p>
            <a:r>
              <a:rPr lang="en-US" dirty="0"/>
              <a:t>Does it do any anomaly detections of your data</a:t>
            </a:r>
          </a:p>
          <a:p>
            <a:r>
              <a:rPr lang="en-US" dirty="0"/>
              <a:t>Can you comment on a line and report level</a:t>
            </a:r>
          </a:p>
          <a:p>
            <a:r>
              <a:rPr lang="en-US" dirty="0"/>
              <a:t>Does it integrate with PPT, Slides,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What is the </a:t>
            </a:r>
            <a:r>
              <a:rPr lang="en-US" dirty="0" err="1"/>
              <a:t>lisc</a:t>
            </a:r>
            <a:r>
              <a:rPr lang="en-US" dirty="0"/>
              <a:t>. approach for report view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Dashboard/Reporting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1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4C78EC-37C1-93EC-F5A5-7DA7137F1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2"/>
          <a:stretch/>
        </p:blipFill>
        <p:spPr>
          <a:xfrm>
            <a:off x="7537704" y="1184465"/>
            <a:ext cx="3840815" cy="4520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6F18E4-24A8-3DAD-C01B-FE190ECB3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065" y="2367092"/>
            <a:ext cx="5855415" cy="384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to think about: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it support workflows, can you build your own custom workflows</a:t>
            </a:r>
          </a:p>
          <a:p>
            <a:r>
              <a:rPr lang="en-US" dirty="0"/>
              <a:t>How many levels of approval can you have</a:t>
            </a:r>
          </a:p>
          <a:p>
            <a:r>
              <a:rPr lang="en-US" dirty="0"/>
              <a:t>What notification options are available</a:t>
            </a:r>
          </a:p>
          <a:p>
            <a:r>
              <a:rPr lang="en-US" dirty="0"/>
              <a:t>Does it integrate with Teams, Slack, etc.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4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Workflow/Collaboration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7"/>
            <a:ext cx="10364451" cy="1078942"/>
          </a:xfrm>
        </p:spPr>
        <p:txBody>
          <a:bodyPr/>
          <a:lstStyle/>
          <a:p>
            <a:pPr algn="ctr"/>
            <a:r>
              <a:rPr lang="en-US" dirty="0"/>
              <a:t>Segmenting the market</a:t>
            </a:r>
          </a:p>
        </p:txBody>
      </p:sp>
      <p:pic>
        <p:nvPicPr>
          <p:cNvPr id="7" name="Content Placeholder 6" descr="Chart&#10;&#10;Description automatically generated with low confidence">
            <a:extLst>
              <a:ext uri="{FF2B5EF4-FFF2-40B4-BE49-F238E27FC236}">
                <a16:creationId xmlns:a16="http://schemas.microsoft.com/office/drawing/2014/main" id="{00243A3D-2624-E4F8-6C86-D754343AA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6" y="1425782"/>
            <a:ext cx="10265758" cy="5256069"/>
          </a:xfrm>
        </p:spPr>
      </p:pic>
    </p:spTree>
    <p:extLst>
      <p:ext uri="{BB962C8B-B14F-4D97-AF65-F5344CB8AC3E}">
        <p14:creationId xmlns:p14="http://schemas.microsoft.com/office/powerpoint/2010/main" val="186364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7"/>
            <a:ext cx="10364451" cy="1078942"/>
          </a:xfrm>
        </p:spPr>
        <p:txBody>
          <a:bodyPr/>
          <a:lstStyle/>
          <a:p>
            <a:pPr algn="ctr"/>
            <a:r>
              <a:rPr lang="en-US" dirty="0"/>
              <a:t>Segmenting the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760-5D73-A9AD-9B3E-63743827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16946"/>
            <a:ext cx="10364452" cy="34241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Company Size (X – Axis)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Small - (&lt;500 Employees)</a:t>
            </a:r>
          </a:p>
          <a:p>
            <a:r>
              <a:rPr lang="en-US" dirty="0"/>
              <a:t>Medium - (500-5,000 Employees)</a:t>
            </a:r>
          </a:p>
          <a:p>
            <a:r>
              <a:rPr lang="en-US" dirty="0"/>
              <a:t>Large/Enterprise – 5,000+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This is an estimate, one can also use headcount, and it is important to note that every vendor on the map has a range, so they will go above and below the point placed, but it is more to give you a general idea of where each company sits.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2;p31">
            <a:extLst>
              <a:ext uri="{FF2B5EF4-FFF2-40B4-BE49-F238E27FC236}">
                <a16:creationId xmlns:a16="http://schemas.microsoft.com/office/drawing/2014/main" id="{2A1D9328-DD6C-6975-BD98-E399DB850683}"/>
              </a:ext>
            </a:extLst>
          </p:cNvPr>
          <p:cNvSpPr txBox="1">
            <a:spLocks/>
          </p:cNvSpPr>
          <p:nvPr/>
        </p:nvSpPr>
        <p:spPr>
          <a:xfrm>
            <a:off x="4323051" y="772741"/>
            <a:ext cx="7155104" cy="40574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MBA specializing in Finance</a:t>
            </a:r>
          </a:p>
          <a:p>
            <a:pPr marL="609585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Master of Science in Information Management</a:t>
            </a:r>
          </a:p>
          <a:p>
            <a:pPr marL="609585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13 years of FP&amp;A experience</a:t>
            </a:r>
            <a:endParaRPr lang="en-CA" sz="2400" dirty="0">
              <a:solidFill>
                <a:schemeClr val="dk1"/>
              </a:solidFill>
              <a:latin typeface="Lato" panose="020F0502020204030203" pitchFamily="34" charset="77"/>
            </a:endParaRPr>
          </a:p>
          <a:p>
            <a:pPr marL="1219170" lvl="1" indent="-406390">
              <a:lnSpc>
                <a:spcPct val="150000"/>
              </a:lnSpc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133" dirty="0" err="1">
                <a:solidFill>
                  <a:schemeClr val="dk1"/>
                </a:solidFill>
                <a:latin typeface="Lato" panose="020F0502020204030203" pitchFamily="34" charset="77"/>
              </a:rPr>
              <a:t>Digicert</a:t>
            </a:r>
            <a:endParaRPr lang="en-CA" sz="2133" dirty="0">
              <a:solidFill>
                <a:schemeClr val="dk1"/>
              </a:solidFill>
              <a:latin typeface="Lato" panose="020F0502020204030203" pitchFamily="34" charset="77"/>
            </a:endParaRPr>
          </a:p>
          <a:p>
            <a:pPr marL="1219170" lvl="1" indent="-406390">
              <a:lnSpc>
                <a:spcPct val="150000"/>
              </a:lnSpc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133" dirty="0">
                <a:solidFill>
                  <a:schemeClr val="dk1"/>
                </a:solidFill>
                <a:latin typeface="Lato" panose="020F0502020204030203" pitchFamily="34" charset="77"/>
              </a:rPr>
              <a:t>Solera</a:t>
            </a:r>
          </a:p>
          <a:p>
            <a:pPr marL="1219170" lvl="1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133" dirty="0">
                <a:solidFill>
                  <a:schemeClr val="dk1"/>
                </a:solidFill>
                <a:latin typeface="Lato" panose="020F0502020204030203" pitchFamily="34" charset="77"/>
              </a:rPr>
              <a:t>American Express</a:t>
            </a:r>
          </a:p>
          <a:p>
            <a:pPr marL="1219170" lvl="1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133" dirty="0">
                <a:solidFill>
                  <a:schemeClr val="dk1"/>
                </a:solidFill>
                <a:latin typeface="Lato" panose="020F0502020204030203" pitchFamily="34" charset="77"/>
              </a:rPr>
              <a:t>Various companies as a consultant</a:t>
            </a:r>
          </a:p>
          <a:p>
            <a:pPr marL="609585" indent="-406390">
              <a:lnSpc>
                <a:spcPct val="150000"/>
              </a:lnSpc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dk1"/>
                </a:solidFill>
                <a:latin typeface="Lato" panose="020F0502020204030203" pitchFamily="34" charset="77"/>
              </a:rPr>
              <a:t>Host of FP&amp;A Today podcast</a:t>
            </a:r>
          </a:p>
          <a:p>
            <a:pPr marL="609585" indent="-406390">
              <a:lnSpc>
                <a:spcPct val="150000"/>
              </a:lnSpc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dk1"/>
                </a:solidFill>
                <a:latin typeface="Lato" panose="020F0502020204030203" pitchFamily="34" charset="77"/>
              </a:rPr>
              <a:t>LinkedIn content creator</a:t>
            </a:r>
          </a:p>
          <a:p>
            <a:pPr marL="609585" indent="-406390">
              <a:lnSpc>
                <a:spcPct val="150000"/>
              </a:lnSpc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dk1"/>
                </a:solidFill>
                <a:latin typeface="Lato" panose="020F0502020204030203" pitchFamily="34" charset="77"/>
              </a:rPr>
              <a:t>Trainer (Excel, FP&amp;A, Data Visualization)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19332-4038-C1E8-8394-EC62A5D105ED}"/>
              </a:ext>
            </a:extLst>
          </p:cNvPr>
          <p:cNvSpPr txBox="1"/>
          <p:nvPr/>
        </p:nvSpPr>
        <p:spPr>
          <a:xfrm>
            <a:off x="412991" y="825382"/>
            <a:ext cx="391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Paul Barnhurst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14643-3D58-F308-5AE1-C2256A995546}"/>
              </a:ext>
            </a:extLst>
          </p:cNvPr>
          <p:cNvSpPr txBox="1"/>
          <p:nvPr/>
        </p:nvSpPr>
        <p:spPr>
          <a:xfrm>
            <a:off x="332943" y="5053850"/>
            <a:ext cx="3910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The FP&amp;A Guy</a:t>
            </a:r>
          </a:p>
          <a:p>
            <a:pPr algn="ctr"/>
            <a:endParaRPr lang="en-US" sz="1000" b="1" dirty="0">
              <a:latin typeface="Lato" panose="020F0502020204030203" pitchFamily="34" charset="0"/>
            </a:endParaRPr>
          </a:p>
          <a:p>
            <a:pPr algn="ctr"/>
            <a:r>
              <a:rPr lang="en-US" sz="1400" b="1" dirty="0">
                <a:latin typeface="Lato" panose="020F0502020204030203" pitchFamily="34" charset="0"/>
              </a:rPr>
              <a:t>Website:  </a:t>
            </a:r>
            <a:r>
              <a:rPr lang="en-US" sz="1400" b="1" dirty="0">
                <a:latin typeface="Lato" panose="020F0502020204030203" pitchFamily="34" charset="0"/>
                <a:hlinkClick r:id="rId2"/>
              </a:rPr>
              <a:t>TheFPandAGuy.COM</a:t>
            </a:r>
            <a:endParaRPr lang="en-US" sz="1400" b="1" dirty="0">
              <a:latin typeface="Lato" panose="020F0502020204030203" pitchFamily="34" charset="0"/>
            </a:endParaRPr>
          </a:p>
          <a:p>
            <a:pPr algn="ctr"/>
            <a:r>
              <a:rPr lang="en-US" sz="1400" b="1" dirty="0">
                <a:latin typeface="Lato" panose="020F0502020204030203" pitchFamily="34" charset="0"/>
              </a:rPr>
              <a:t>LinkedIn:  </a:t>
            </a:r>
            <a:r>
              <a:rPr lang="en-US" sz="1400" dirty="0">
                <a:hlinkClick r:id="rId3"/>
              </a:rPr>
              <a:t>Paul Barnhurst | LinkedIn</a:t>
            </a:r>
            <a:endParaRPr lang="en-US" sz="1400" b="1" dirty="0">
              <a:latin typeface="Lato" panose="020F0502020204030203" pitchFamily="34" charset="0"/>
            </a:endParaRPr>
          </a:p>
          <a:p>
            <a:pPr algn="ctr"/>
            <a:r>
              <a:rPr lang="en-US" sz="1400" b="1" dirty="0">
                <a:latin typeface="Lato" panose="020F0502020204030203" pitchFamily="34" charset="0"/>
              </a:rPr>
              <a:t>Email: Pbarnhurst@thefpandaguy.com</a:t>
            </a:r>
          </a:p>
        </p:txBody>
      </p:sp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87FDF03F-4710-99D9-5801-2D096802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6" y="1523933"/>
            <a:ext cx="3010526" cy="317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958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7"/>
            <a:ext cx="10364451" cy="1078942"/>
          </a:xfrm>
        </p:spPr>
        <p:txBody>
          <a:bodyPr/>
          <a:lstStyle/>
          <a:p>
            <a:pPr algn="ctr"/>
            <a:r>
              <a:rPr lang="en-US" dirty="0"/>
              <a:t>Segmenting the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760-5D73-A9AD-9B3E-63743827B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Tool Type on the Y- Axis (6 Categories)</a:t>
            </a:r>
          </a:p>
          <a:p>
            <a:r>
              <a:rPr lang="en-US" dirty="0"/>
              <a:t>Spreadsheet Add-In (</a:t>
            </a:r>
            <a:r>
              <a:rPr lang="en-US" dirty="0" err="1"/>
              <a:t>Liveflow</a:t>
            </a:r>
            <a:r>
              <a:rPr lang="en-US" dirty="0"/>
              <a:t>, Genius Sheets)</a:t>
            </a:r>
          </a:p>
          <a:p>
            <a:r>
              <a:rPr lang="en-US" dirty="0"/>
              <a:t>Spreadsheet Native (Datarails, Vena, Cube)</a:t>
            </a:r>
          </a:p>
          <a:p>
            <a:r>
              <a:rPr lang="en-US" dirty="0"/>
              <a:t>Web App – High Spreadsheet Integration (TM1, Jedox)</a:t>
            </a:r>
          </a:p>
          <a:p>
            <a:r>
              <a:rPr lang="en-US" dirty="0"/>
              <a:t>Web App – Medium Spreadsheet Integration (</a:t>
            </a:r>
            <a:r>
              <a:rPr lang="en-US" dirty="0" err="1"/>
              <a:t>Abacum</a:t>
            </a:r>
            <a:r>
              <a:rPr lang="en-US" dirty="0"/>
              <a:t>, Prophix, Planful)</a:t>
            </a:r>
          </a:p>
          <a:p>
            <a:r>
              <a:rPr lang="en-US" dirty="0"/>
              <a:t>Web App – Low Spreadsheet Integration (Clockwork, Mosaic)</a:t>
            </a:r>
          </a:p>
          <a:p>
            <a:r>
              <a:rPr lang="en-US" dirty="0"/>
              <a:t>Web App – Spreadsheet Replacement (Causal, </a:t>
            </a:r>
            <a:r>
              <a:rPr lang="en-US" dirty="0" err="1"/>
              <a:t>Arithmix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6702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604" y="220931"/>
            <a:ext cx="5060345" cy="51786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Market Predictions</a:t>
            </a:r>
          </a:p>
        </p:txBody>
      </p:sp>
      <p:pic>
        <p:nvPicPr>
          <p:cNvPr id="7" name="Content Placeholder 6" descr="Badge with solid fill">
            <a:extLst>
              <a:ext uri="{FF2B5EF4-FFF2-40B4-BE49-F238E27FC236}">
                <a16:creationId xmlns:a16="http://schemas.microsoft.com/office/drawing/2014/main" id="{9CCB0DAB-3ACD-5CB5-4268-83C706F5C7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869" y="2048512"/>
            <a:ext cx="914400" cy="914400"/>
          </a:xfrm>
        </p:spPr>
      </p:pic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D6C4C9BC-8204-3323-1EC5-E30187277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869" y="1153894"/>
            <a:ext cx="914400" cy="914400"/>
          </a:xfrm>
          <a:prstGeom prst="rect">
            <a:avLst/>
          </a:prstGeom>
        </p:spPr>
      </p:pic>
      <p:pic>
        <p:nvPicPr>
          <p:cNvPr id="11" name="Graphic 10" descr="Badge 5 with solid fill">
            <a:extLst>
              <a:ext uri="{FF2B5EF4-FFF2-40B4-BE49-F238E27FC236}">
                <a16:creationId xmlns:a16="http://schemas.microsoft.com/office/drawing/2014/main" id="{8A22EFD8-BE37-AD17-2701-82DBBDE7A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4877" y="4801509"/>
            <a:ext cx="914400" cy="914400"/>
          </a:xfrm>
          <a:prstGeom prst="rect">
            <a:avLst/>
          </a:prstGeom>
        </p:spPr>
      </p:pic>
      <p:pic>
        <p:nvPicPr>
          <p:cNvPr id="13" name="Graphic 12" descr="Badge 4 with solid fill">
            <a:extLst>
              <a:ext uri="{FF2B5EF4-FFF2-40B4-BE49-F238E27FC236}">
                <a16:creationId xmlns:a16="http://schemas.microsoft.com/office/drawing/2014/main" id="{7F0C59B0-EE76-0412-47F0-A6607F5FE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126" y="3857530"/>
            <a:ext cx="914400" cy="914400"/>
          </a:xfrm>
          <a:prstGeom prst="rect">
            <a:avLst/>
          </a:prstGeom>
        </p:spPr>
      </p:pic>
      <p:pic>
        <p:nvPicPr>
          <p:cNvPr id="15" name="Graphic 14" descr="Badge 3 with solid fill">
            <a:extLst>
              <a:ext uri="{FF2B5EF4-FFF2-40B4-BE49-F238E27FC236}">
                <a16:creationId xmlns:a16="http://schemas.microsoft.com/office/drawing/2014/main" id="{350DF24F-F570-0D98-6BAD-7208850AE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126" y="2966983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EF8DE8-300E-A28E-461C-98933A9757F7}"/>
              </a:ext>
            </a:extLst>
          </p:cNvPr>
          <p:cNvSpPr txBox="1"/>
          <p:nvPr/>
        </p:nvSpPr>
        <p:spPr>
          <a:xfrm>
            <a:off x="2193267" y="5020067"/>
            <a:ext cx="36028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Increased SMB Adoption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1134BD-B603-8902-BE3D-5CC423E725CF}"/>
              </a:ext>
            </a:extLst>
          </p:cNvPr>
          <p:cNvSpPr txBox="1"/>
          <p:nvPr/>
        </p:nvSpPr>
        <p:spPr>
          <a:xfrm>
            <a:off x="2223768" y="2250922"/>
            <a:ext cx="27100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Spreadsheet Tools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2828B9-34D3-C764-29AB-8F2A6E71C39C}"/>
              </a:ext>
            </a:extLst>
          </p:cNvPr>
          <p:cNvSpPr txBox="1"/>
          <p:nvPr/>
        </p:nvSpPr>
        <p:spPr>
          <a:xfrm>
            <a:off x="2223768" y="1330864"/>
            <a:ext cx="29624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Product-Led Growth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B10AD0-AAAE-936E-DD37-916B1E7EF901}"/>
              </a:ext>
            </a:extLst>
          </p:cNvPr>
          <p:cNvSpPr txBox="1"/>
          <p:nvPr/>
        </p:nvSpPr>
        <p:spPr>
          <a:xfrm>
            <a:off x="2223768" y="3177961"/>
            <a:ext cx="35418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Integrated BI Planning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D686B2-0CFC-5C83-0543-9BB17EB32AB9}"/>
              </a:ext>
            </a:extLst>
          </p:cNvPr>
          <p:cNvSpPr txBox="1"/>
          <p:nvPr/>
        </p:nvSpPr>
        <p:spPr>
          <a:xfrm>
            <a:off x="2223768" y="4068509"/>
            <a:ext cx="37082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Market Consolidation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ADAF16-7C33-2DAB-0E6D-F13806B983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6618" y="3787043"/>
            <a:ext cx="2760357" cy="22395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97C14A-32AE-BE5E-860F-6A208076FC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0419" y="779544"/>
            <a:ext cx="3732398" cy="12701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532A017-A087-1078-2DA2-1E55E03D94FF}"/>
              </a:ext>
            </a:extLst>
          </p:cNvPr>
          <p:cNvSpPr txBox="1"/>
          <p:nvPr/>
        </p:nvSpPr>
        <p:spPr>
          <a:xfrm>
            <a:off x="6192777" y="3753616"/>
            <a:ext cx="26105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 Murray Annual SAAS Tech Stack Survey (FP&amp;A Tools)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Year 1: 11% Planning Tool</a:t>
            </a:r>
          </a:p>
          <a:p>
            <a:pPr algn="ctr"/>
            <a:r>
              <a:rPr lang="en-US" sz="1600" dirty="0"/>
              <a:t>Year 2: 21% Planning Tool</a:t>
            </a:r>
          </a:p>
          <a:p>
            <a:pPr algn="ctr"/>
            <a:r>
              <a:rPr lang="en-US" sz="1600" dirty="0"/>
              <a:t>Year 3: 23% Planning Tool</a:t>
            </a:r>
          </a:p>
          <a:p>
            <a:pPr algn="ctr"/>
            <a:r>
              <a:rPr lang="en-US" sz="1600" dirty="0"/>
              <a:t>Year 4: 27% Planning Tool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C828BE6-A6B7-0399-E782-26D8D05546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5615" y="2214056"/>
            <a:ext cx="3617532" cy="1408634"/>
          </a:xfrm>
          <a:prstGeom prst="rect">
            <a:avLst/>
          </a:prstGeom>
        </p:spPr>
      </p:pic>
      <p:pic>
        <p:nvPicPr>
          <p:cNvPr id="37" name="Graphic 36" descr="Badge 6 with solid fill">
            <a:extLst>
              <a:ext uri="{FF2B5EF4-FFF2-40B4-BE49-F238E27FC236}">
                <a16:creationId xmlns:a16="http://schemas.microsoft.com/office/drawing/2014/main" id="{86EF8D06-FC30-C0AD-F9E3-75B0EA263C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3684" y="5731959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7514DFB-32BB-4FA0-0DFF-7D1D410839D3}"/>
              </a:ext>
            </a:extLst>
          </p:cNvPr>
          <p:cNvSpPr txBox="1"/>
          <p:nvPr/>
        </p:nvSpPr>
        <p:spPr>
          <a:xfrm>
            <a:off x="2223768" y="5971625"/>
            <a:ext cx="36028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Greater AI Adoption</a:t>
            </a:r>
          </a:p>
        </p:txBody>
      </p:sp>
    </p:spTree>
    <p:extLst>
      <p:ext uri="{BB962C8B-B14F-4D97-AF65-F5344CB8AC3E}">
        <p14:creationId xmlns:p14="http://schemas.microsoft.com/office/powerpoint/2010/main" val="1760186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6"/>
            <a:ext cx="10364451" cy="1061017"/>
          </a:xfrm>
        </p:spPr>
        <p:txBody>
          <a:bodyPr/>
          <a:lstStyle/>
          <a:p>
            <a:pPr algn="ctr"/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1B10E-1F53-305B-ACAB-C50F5E9E7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8" y="1354083"/>
            <a:ext cx="5623464" cy="1319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AD4FC-BBE5-40A8-C239-B7BF56A2999A}"/>
              </a:ext>
            </a:extLst>
          </p:cNvPr>
          <p:cNvSpPr txBox="1"/>
          <p:nvPr/>
        </p:nvSpPr>
        <p:spPr>
          <a:xfrm>
            <a:off x="2329626" y="2750180"/>
            <a:ext cx="1139510" cy="285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/>
              </a:rPr>
              <a:t>LinkedIn Post</a:t>
            </a:r>
            <a:endParaRPr lang="en-US" sz="1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8F4B2-98D6-F264-0FFB-E6BF3492B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86853"/>
            <a:ext cx="5763989" cy="3839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0F15A6-46AD-6CAC-1738-DA0575E8C0FA}"/>
              </a:ext>
            </a:extLst>
          </p:cNvPr>
          <p:cNvSpPr txBox="1"/>
          <p:nvPr/>
        </p:nvSpPr>
        <p:spPr>
          <a:xfrm>
            <a:off x="6901626" y="5745690"/>
            <a:ext cx="4064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A startup CFO used </a:t>
            </a:r>
            <a:r>
              <a:rPr lang="en-US" sz="1200" dirty="0" err="1">
                <a:hlinkClick r:id="rId5"/>
              </a:rPr>
              <a:t>ChatGPT</a:t>
            </a:r>
            <a:r>
              <a:rPr lang="en-US" sz="1200" dirty="0">
                <a:hlinkClick r:id="rId5"/>
              </a:rPr>
              <a:t> to build an FP&amp;A tool | Fortune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E7656F-AACD-6AE7-547C-64F7311E7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13" y="3214377"/>
            <a:ext cx="4153113" cy="3073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03B7BC-2B32-2ACC-2993-140EBBE98CC6}"/>
              </a:ext>
            </a:extLst>
          </p:cNvPr>
          <p:cNvSpPr txBox="1"/>
          <p:nvPr/>
        </p:nvSpPr>
        <p:spPr>
          <a:xfrm>
            <a:off x="288556" y="6396535"/>
            <a:ext cx="60971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hlinkClick r:id="rId7"/>
              </a:rPr>
              <a:t>ChatGPT</a:t>
            </a:r>
            <a:r>
              <a:rPr lang="en-US" sz="1200" dirty="0">
                <a:hlinkClick r:id="rId7"/>
              </a:rPr>
              <a:t>-Project/</a:t>
            </a:r>
            <a:r>
              <a:rPr lang="en-US" sz="1200" dirty="0" err="1">
                <a:hlinkClick r:id="rId7"/>
              </a:rPr>
              <a:t>ChatGPT</a:t>
            </a:r>
            <a:r>
              <a:rPr lang="en-US" sz="1200" dirty="0">
                <a:hlinkClick r:id="rId7"/>
              </a:rPr>
              <a:t> for FPA.pdf at main · ghopper3/</a:t>
            </a:r>
            <a:r>
              <a:rPr lang="en-US" sz="1200" dirty="0" err="1">
                <a:hlinkClick r:id="rId7"/>
              </a:rPr>
              <a:t>ChatGPT</a:t>
            </a:r>
            <a:r>
              <a:rPr lang="en-US" sz="1200" dirty="0">
                <a:hlinkClick r:id="rId7"/>
              </a:rPr>
              <a:t>-Project · GitHub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68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100"/>
              <a:t>Conclusion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3003A5-4ED8-CE9A-6428-06BD1E3CE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96387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987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7"/>
            <a:ext cx="10364451" cy="1078942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760-5D73-A9AD-9B3E-63743827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12" y="1913384"/>
            <a:ext cx="10364452" cy="3424107"/>
          </a:xfrm>
        </p:spPr>
        <p:txBody>
          <a:bodyPr/>
          <a:lstStyle/>
          <a:p>
            <a:r>
              <a:rPr lang="en-US" dirty="0">
                <a:hlinkClick r:id="rId2"/>
              </a:rPr>
              <a:t>4 Key Pillars of FP&amp;A Planning Tools — The FP&amp;A Guy (thefpandaguy.com)</a:t>
            </a:r>
            <a:endParaRPr lang="en-US" dirty="0"/>
          </a:p>
          <a:p>
            <a:r>
              <a:rPr lang="en-US" dirty="0">
                <a:hlinkClick r:id="rId3"/>
              </a:rPr>
              <a:t>How FP&amp;A Tools Enable Business Partnering — The FP&amp;A Guy (thefpandaguy.com)</a:t>
            </a:r>
            <a:endParaRPr lang="en-US" dirty="0"/>
          </a:p>
          <a:p>
            <a:r>
              <a:rPr lang="en-US" dirty="0">
                <a:hlinkClick r:id="rId4"/>
              </a:rPr>
              <a:t>FP&amp;A Selection Strategy — The FP&amp;A Guy (thefpandaguy.com)</a:t>
            </a:r>
            <a:endParaRPr lang="en-US" dirty="0"/>
          </a:p>
          <a:p>
            <a:r>
              <a:rPr lang="en-US" dirty="0">
                <a:hlinkClick r:id="rId5"/>
              </a:rPr>
              <a:t>Selecting a CPM/EPM Tool — The FP&amp;A Guy (thefpandaguy.com)</a:t>
            </a:r>
            <a:endParaRPr lang="en-US" dirty="0"/>
          </a:p>
          <a:p>
            <a:r>
              <a:rPr lang="en-US" dirty="0">
                <a:hlinkClick r:id="rId6"/>
              </a:rPr>
              <a:t>FP&amp;A Planning Tools Marketplace — The FP&amp;A Guy (thefpandaguy.com)</a:t>
            </a:r>
            <a:endParaRPr lang="en-US" dirty="0"/>
          </a:p>
          <a:p>
            <a:r>
              <a:rPr lang="en-US" dirty="0">
                <a:hlinkClick r:id="rId7"/>
              </a:rPr>
              <a:t>The FP&amp;A 3</a:t>
            </a:r>
            <a:r>
              <a:rPr lang="en-US" baseline="30000" dirty="0">
                <a:hlinkClick r:id="rId7"/>
              </a:rPr>
              <a:t>rd</a:t>
            </a:r>
            <a:r>
              <a:rPr lang="en-US" dirty="0">
                <a:hlinkClick r:id="rId7"/>
              </a:rPr>
              <a:t> Generation </a:t>
            </a:r>
            <a:r>
              <a:rPr lang="en-US">
                <a:hlinkClick r:id="rId7"/>
              </a:rPr>
              <a:t>Market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24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31A706-2873-4971-8BF0-CBBBD9ABD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 with solid fill">
            <a:extLst>
              <a:ext uri="{FF2B5EF4-FFF2-40B4-BE49-F238E27FC236}">
                <a16:creationId xmlns:a16="http://schemas.microsoft.com/office/drawing/2014/main" id="{BB3ECA67-EE5B-57B1-0A3D-1F29F90E6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3654" y="905364"/>
            <a:ext cx="5047272" cy="504727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39D056-257D-44E2-9374-900B94D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3043347"/>
            <a:ext cx="3675697" cy="10460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2055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808D55A-6C02-6A9A-C23D-D72028AE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7"/>
            <a:ext cx="10364451" cy="890478"/>
          </a:xfrm>
        </p:spPr>
        <p:txBody>
          <a:bodyPr/>
          <a:lstStyle/>
          <a:p>
            <a:pPr algn="ctr"/>
            <a:r>
              <a:rPr lang="en-US" b="1" dirty="0"/>
              <a:t>My FP&amp;A Tools Story</a:t>
            </a:r>
          </a:p>
        </p:txBody>
      </p:sp>
      <p:sp>
        <p:nvSpPr>
          <p:cNvPr id="2" name="Google Shape;192;p31">
            <a:extLst>
              <a:ext uri="{FF2B5EF4-FFF2-40B4-BE49-F238E27FC236}">
                <a16:creationId xmlns:a16="http://schemas.microsoft.com/office/drawing/2014/main" id="{297D54A5-F5DD-F7EB-3E80-E3C7A662B058}"/>
              </a:ext>
            </a:extLst>
          </p:cNvPr>
          <p:cNvSpPr txBox="1">
            <a:spLocks/>
          </p:cNvSpPr>
          <p:nvPr/>
        </p:nvSpPr>
        <p:spPr>
          <a:xfrm>
            <a:off x="576072" y="1851733"/>
            <a:ext cx="10863072" cy="40574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Started with an Excel Website </a:t>
            </a:r>
          </a:p>
          <a:p>
            <a:pPr marL="609585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Wrote about FP&amp;A vendors to get a job with a few</a:t>
            </a:r>
          </a:p>
          <a:p>
            <a:pPr marL="609585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Vendors started contacting me for Demos </a:t>
            </a:r>
          </a:p>
          <a:p>
            <a:pPr marL="609585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Opportunity to write 3</a:t>
            </a:r>
            <a:r>
              <a:rPr lang="en-CA" sz="2400" baseline="30000" dirty="0">
                <a:uFill>
                  <a:noFill/>
                </a:uFill>
                <a:latin typeface="Lato" panose="020F0502020204030203" pitchFamily="34" charset="77"/>
              </a:rPr>
              <a:t>rd</a:t>
            </a: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 Gen Market Guide presented itself</a:t>
            </a:r>
          </a:p>
          <a:p>
            <a:pPr marL="609585" indent="-406390">
              <a:lnSpc>
                <a:spcPct val="150000"/>
              </a:lnSpc>
              <a:spcAft>
                <a:spcPts val="800"/>
              </a:spcAft>
              <a:buClrTx/>
              <a:buSzPts val="1200"/>
              <a:buFont typeface="Arial" panose="020B0604020202020204" pitchFamily="34" charset="0"/>
              <a:buChar char="•"/>
            </a:pPr>
            <a:r>
              <a:rPr lang="en-CA" sz="2400" dirty="0">
                <a:uFill>
                  <a:noFill/>
                </a:uFill>
                <a:latin typeface="Lato" panose="020F0502020204030203" pitchFamily="34" charset="77"/>
              </a:rPr>
              <a:t>Have talked to over 100 software vendors and done demos of 60+ FP&amp;A Tools</a:t>
            </a:r>
          </a:p>
        </p:txBody>
      </p:sp>
    </p:spTree>
    <p:extLst>
      <p:ext uri="{BB962C8B-B14F-4D97-AF65-F5344CB8AC3E}">
        <p14:creationId xmlns:p14="http://schemas.microsoft.com/office/powerpoint/2010/main" val="91885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92;p31">
            <a:extLst>
              <a:ext uri="{FF2B5EF4-FFF2-40B4-BE49-F238E27FC236}">
                <a16:creationId xmlns:a16="http://schemas.microsoft.com/office/drawing/2014/main" id="{68E74E74-E653-0CCA-D2F2-FC4C37C94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392239"/>
              </p:ext>
            </p:extLst>
          </p:nvPr>
        </p:nvGraphicFramePr>
        <p:xfrm>
          <a:off x="1556340" y="1473757"/>
          <a:ext cx="9283837" cy="481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808D55A-6C02-6A9A-C23D-D72028AE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7"/>
            <a:ext cx="10364451" cy="890478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6213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A46050-484D-0956-5FDF-E448007F96C3}"/>
              </a:ext>
            </a:extLst>
          </p:cNvPr>
          <p:cNvCxnSpPr>
            <a:cxnSpLocks/>
          </p:cNvCxnSpPr>
          <p:nvPr/>
        </p:nvCxnSpPr>
        <p:spPr>
          <a:xfrm flipV="1">
            <a:off x="435429" y="3402281"/>
            <a:ext cx="11673444" cy="20255"/>
          </a:xfrm>
          <a:prstGeom prst="line">
            <a:avLst/>
          </a:prstGeom>
          <a:ln w="381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898B145-0569-FD32-4EDE-B23126364893}"/>
              </a:ext>
            </a:extLst>
          </p:cNvPr>
          <p:cNvSpPr/>
          <p:nvPr/>
        </p:nvSpPr>
        <p:spPr>
          <a:xfrm>
            <a:off x="206213" y="1076184"/>
            <a:ext cx="2109475" cy="1020603"/>
          </a:xfrm>
          <a:prstGeom prst="wedgeRectCallout">
            <a:avLst>
              <a:gd name="adj1" fmla="val -33752"/>
              <a:gd name="adj2" fmla="val 18002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 of VisiCalc Spreadsheet (1979)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8F669-815B-8191-02ED-19C93EDE44A5}"/>
              </a:ext>
            </a:extLst>
          </p:cNvPr>
          <p:cNvSpPr txBox="1"/>
          <p:nvPr/>
        </p:nvSpPr>
        <p:spPr>
          <a:xfrm>
            <a:off x="756149" y="3244334"/>
            <a:ext cx="69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1980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9F37B-6D3C-8083-319F-6DCA24BCB948}"/>
              </a:ext>
            </a:extLst>
          </p:cNvPr>
          <p:cNvSpPr txBox="1"/>
          <p:nvPr/>
        </p:nvSpPr>
        <p:spPr>
          <a:xfrm>
            <a:off x="3420070" y="3227742"/>
            <a:ext cx="69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1990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6E1F5-B1CD-44C7-3C97-7738759B81E7}"/>
              </a:ext>
            </a:extLst>
          </p:cNvPr>
          <p:cNvSpPr txBox="1"/>
          <p:nvPr/>
        </p:nvSpPr>
        <p:spPr>
          <a:xfrm>
            <a:off x="5954251" y="3237271"/>
            <a:ext cx="69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47CBC-BD9A-69BC-D0D4-DA0BE760ECB8}"/>
              </a:ext>
            </a:extLst>
          </p:cNvPr>
          <p:cNvSpPr txBox="1"/>
          <p:nvPr/>
        </p:nvSpPr>
        <p:spPr>
          <a:xfrm>
            <a:off x="8488432" y="3230136"/>
            <a:ext cx="69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329718-8271-D2C8-CB2D-2DBE0E930A95}"/>
              </a:ext>
            </a:extLst>
          </p:cNvPr>
          <p:cNvSpPr txBox="1"/>
          <p:nvPr/>
        </p:nvSpPr>
        <p:spPr>
          <a:xfrm>
            <a:off x="11022613" y="3244334"/>
            <a:ext cx="69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567C9D3D-C730-59EF-F330-27C832B50395}"/>
              </a:ext>
            </a:extLst>
          </p:cNvPr>
          <p:cNvSpPr/>
          <p:nvPr/>
        </p:nvSpPr>
        <p:spPr>
          <a:xfrm>
            <a:off x="584768" y="4398607"/>
            <a:ext cx="1855762" cy="1043087"/>
          </a:xfrm>
          <a:prstGeom prst="wedgeRectCallout">
            <a:avLst>
              <a:gd name="adj1" fmla="val 9949"/>
              <a:gd name="adj2" fmla="val -15035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 of Lotus 1-2-3 (1983)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22F26E12-67F7-0A66-94CD-9BADF4555FE9}"/>
              </a:ext>
            </a:extLst>
          </p:cNvPr>
          <p:cNvSpPr/>
          <p:nvPr/>
        </p:nvSpPr>
        <p:spPr>
          <a:xfrm>
            <a:off x="7449911" y="1395845"/>
            <a:ext cx="1815624" cy="882474"/>
          </a:xfrm>
          <a:prstGeom prst="wedgeRectCallout">
            <a:avLst>
              <a:gd name="adj1" fmla="val 23750"/>
              <a:gd name="adj2" fmla="val 17810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 of Numbers running on iPad (2010)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773E4FF3-BEDF-6A19-4BE4-4A327225CA9E}"/>
              </a:ext>
            </a:extLst>
          </p:cNvPr>
          <p:cNvSpPr/>
          <p:nvPr/>
        </p:nvSpPr>
        <p:spPr>
          <a:xfrm>
            <a:off x="5812408" y="4653503"/>
            <a:ext cx="1855762" cy="1043087"/>
          </a:xfrm>
          <a:prstGeom prst="wedgeRectCallout">
            <a:avLst>
              <a:gd name="adj1" fmla="val 50296"/>
              <a:gd name="adj2" fmla="val -16580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 of Google Sheets (2006)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4924DA21-5AEC-D9E7-BF06-FDEA32454150}"/>
              </a:ext>
            </a:extLst>
          </p:cNvPr>
          <p:cNvSpPr/>
          <p:nvPr/>
        </p:nvSpPr>
        <p:spPr>
          <a:xfrm>
            <a:off x="2779200" y="1225667"/>
            <a:ext cx="2109475" cy="1020603"/>
          </a:xfrm>
          <a:prstGeom prst="wedgeRectCallout">
            <a:avLst>
              <a:gd name="adj1" fmla="val -41647"/>
              <a:gd name="adj2" fmla="val 16805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 of Excel 2.0 for Windows (1987)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5A152999-F719-E6A5-C80F-F6F6E9372A86}"/>
              </a:ext>
            </a:extLst>
          </p:cNvPr>
          <p:cNvSpPr/>
          <p:nvPr/>
        </p:nvSpPr>
        <p:spPr>
          <a:xfrm>
            <a:off x="8650913" y="4374018"/>
            <a:ext cx="1855762" cy="1049354"/>
          </a:xfrm>
          <a:prstGeom prst="wedgeRectCallout">
            <a:avLst>
              <a:gd name="adj1" fmla="val -22039"/>
              <a:gd name="adj2" fmla="val -14194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 of Excel 365 (2011)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577983A-68F4-8ABD-46D7-CAFF51271F68}"/>
              </a:ext>
            </a:extLst>
          </p:cNvPr>
          <p:cNvSpPr/>
          <p:nvPr/>
        </p:nvSpPr>
        <p:spPr>
          <a:xfrm>
            <a:off x="10382491" y="1377891"/>
            <a:ext cx="1603296" cy="1020603"/>
          </a:xfrm>
          <a:prstGeom prst="wedgeRectCallout">
            <a:avLst>
              <a:gd name="adj1" fmla="val 45107"/>
              <a:gd name="adj2" fmla="val 14650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 of Equals Cloud Spreadsheet (2021)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5D0FB-C64F-D343-FADC-1440D5C8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688" y="106390"/>
            <a:ext cx="8130464" cy="1094570"/>
          </a:xfrm>
        </p:spPr>
        <p:txBody>
          <a:bodyPr/>
          <a:lstStyle/>
          <a:p>
            <a:pPr algn="ctr"/>
            <a:r>
              <a:rPr lang="en-US" dirty="0"/>
              <a:t>Spreadsheet Timelines</a:t>
            </a:r>
          </a:p>
        </p:txBody>
      </p:sp>
    </p:spTree>
    <p:extLst>
      <p:ext uri="{BB962C8B-B14F-4D97-AF65-F5344CB8AC3E}">
        <p14:creationId xmlns:p14="http://schemas.microsoft.com/office/powerpoint/2010/main" val="188716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184467"/>
            <a:ext cx="10364451" cy="1099882"/>
          </a:xfrm>
        </p:spPr>
        <p:txBody>
          <a:bodyPr/>
          <a:lstStyle/>
          <a:p>
            <a:pPr algn="ctr"/>
            <a:r>
              <a:rPr lang="en-US" dirty="0"/>
              <a:t>SPREADSHEETS</a:t>
            </a:r>
          </a:p>
        </p:txBody>
      </p:sp>
      <p:pic>
        <p:nvPicPr>
          <p:cNvPr id="4" name="Online Media 3" title="Introduction to Microsoft Excel 1990">
            <a:hlinkClick r:id="" action="ppaction://media"/>
            <a:extLst>
              <a:ext uri="{FF2B5EF4-FFF2-40B4-BE49-F238E27FC236}">
                <a16:creationId xmlns:a16="http://schemas.microsoft.com/office/drawing/2014/main" id="{4D917E12-5ECA-5C9C-6CAB-6CEED55B82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3520" y="1403913"/>
            <a:ext cx="6344959" cy="47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290450"/>
            <a:ext cx="10364451" cy="1028799"/>
          </a:xfrm>
        </p:spPr>
        <p:txBody>
          <a:bodyPr/>
          <a:lstStyle/>
          <a:p>
            <a:pPr algn="ctr"/>
            <a:r>
              <a:rPr lang="en-US" dirty="0"/>
              <a:t>FP&amp;A Surveys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8F64C-9AC2-9E60-45E0-9DD0F27CA02F}"/>
              </a:ext>
            </a:extLst>
          </p:cNvPr>
          <p:cNvSpPr txBox="1"/>
          <p:nvPr/>
        </p:nvSpPr>
        <p:spPr>
          <a:xfrm>
            <a:off x="6770071" y="1680780"/>
            <a:ext cx="4441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CFO Stack Technology Survey (2022/2023)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55EFB-DFA3-6879-5696-A4991DF43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5"/>
          <a:stretch/>
        </p:blipFill>
        <p:spPr>
          <a:xfrm>
            <a:off x="484533" y="2511777"/>
            <a:ext cx="5569165" cy="2784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4B1CD-60A2-708B-D7AE-448D84A6048F}"/>
              </a:ext>
            </a:extLst>
          </p:cNvPr>
          <p:cNvSpPr txBox="1"/>
          <p:nvPr/>
        </p:nvSpPr>
        <p:spPr>
          <a:xfrm>
            <a:off x="641206" y="5493085"/>
            <a:ext cx="4967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FP&amp;A Trends Survey 2022: How Technology Advances FP&amp;A to the Tole of Strategic Advisor | FP&amp;A Trends (fpa-trends.com)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1A078-16E4-C591-040B-47512E12F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355" y="2661361"/>
            <a:ext cx="5262112" cy="2585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86C3F9-B83D-BFC6-6F69-9043BE976221}"/>
              </a:ext>
            </a:extLst>
          </p:cNvPr>
          <p:cNvSpPr txBox="1"/>
          <p:nvPr/>
        </p:nvSpPr>
        <p:spPr>
          <a:xfrm>
            <a:off x="6753699" y="5493084"/>
            <a:ext cx="4967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Survey conducted by Charles </a:t>
            </a:r>
            <a:r>
              <a:rPr lang="en-US" sz="1200" dirty="0" err="1"/>
              <a:t>Tenot</a:t>
            </a:r>
            <a:r>
              <a:rPr lang="en-US" sz="1200" dirty="0"/>
              <a:t> in late 2022, early 2023 using CFO Connect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94EE7-3379-7605-AA23-9DDAA24F965B}"/>
              </a:ext>
            </a:extLst>
          </p:cNvPr>
          <p:cNvSpPr txBox="1"/>
          <p:nvPr/>
        </p:nvSpPr>
        <p:spPr>
          <a:xfrm>
            <a:off x="1200906" y="1714518"/>
            <a:ext cx="4441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2022 FP&amp;A Trends Survey Forecast Accuracy</a:t>
            </a:r>
          </a:p>
        </p:txBody>
      </p:sp>
    </p:spTree>
    <p:extLst>
      <p:ext uri="{BB962C8B-B14F-4D97-AF65-F5344CB8AC3E}">
        <p14:creationId xmlns:p14="http://schemas.microsoft.com/office/powerpoint/2010/main" val="11579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F572F7F8-104D-4F5C-A85E-344D4EF54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3" name="Picture 2">
            <a:extLst>
              <a:ext uri="{FF2B5EF4-FFF2-40B4-BE49-F238E27FC236}">
                <a16:creationId xmlns:a16="http://schemas.microsoft.com/office/drawing/2014/main" id="{CDF7AE93-A492-4480-B40A-88CF9E798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143BC377-CECA-451F-AAE3-9E211E239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8949" y="-2"/>
            <a:ext cx="6963051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59E590CB-C0C5-4D0B-B327-DDC80E4A4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038" y="0"/>
            <a:ext cx="81313" cy="3383280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nstant Analytic Access To IBM Cognos TM1 Data - Precog">
            <a:extLst>
              <a:ext uri="{FF2B5EF4-FFF2-40B4-BE49-F238E27FC236}">
                <a16:creationId xmlns:a16="http://schemas.microsoft.com/office/drawing/2014/main" id="{C069A7B8-8579-9D6C-75B4-682FA150A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0946" y="640079"/>
            <a:ext cx="2439261" cy="24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30B55995-495B-4A85-8E72-A3912FFE1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271481" y="3428999"/>
            <a:ext cx="6894576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E3606AC3-9846-4781-9BED-F62A3FD8F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3349" y="0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Salary Planning in BPC">
            <a:extLst>
              <a:ext uri="{FF2B5EF4-FFF2-40B4-BE49-F238E27FC236}">
                <a16:creationId xmlns:a16="http://schemas.microsoft.com/office/drawing/2014/main" id="{9B02C155-FD7E-B83D-4B03-F90B2075B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7" b="26345"/>
          <a:stretch/>
        </p:blipFill>
        <p:spPr bwMode="auto">
          <a:xfrm>
            <a:off x="5869030" y="1484563"/>
            <a:ext cx="2471564" cy="7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yperion Training">
            <a:extLst>
              <a:ext uri="{FF2B5EF4-FFF2-40B4-BE49-F238E27FC236}">
                <a16:creationId xmlns:a16="http://schemas.microsoft.com/office/drawing/2014/main" id="{B026D155-C408-104E-A122-26183AB75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17637" r="4989" b="19395"/>
          <a:stretch/>
        </p:blipFill>
        <p:spPr bwMode="auto">
          <a:xfrm>
            <a:off x="5869030" y="3885250"/>
            <a:ext cx="5657328" cy="20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AD319D69-D2C3-4790-A99A-5820D032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r>
              <a:rPr lang="en-US" sz="3200"/>
              <a:t>1</a:t>
            </a:r>
            <a:r>
              <a:rPr lang="en-US" sz="3200" baseline="30000"/>
              <a:t>st</a:t>
            </a:r>
            <a:r>
              <a:rPr lang="en-US" sz="3200"/>
              <a:t> Generation FP&amp;A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760-5D73-A9AD-9B3E-63743827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2367092"/>
            <a:ext cx="4254859" cy="3561350"/>
          </a:xfrm>
        </p:spPr>
        <p:txBody>
          <a:bodyPr>
            <a:normAutofit/>
          </a:bodyPr>
          <a:lstStyle/>
          <a:p>
            <a:r>
              <a:rPr lang="en-US" sz="1600" dirty="0"/>
              <a:t>Heavy-weight on prem solutions</a:t>
            </a:r>
          </a:p>
          <a:p>
            <a:r>
              <a:rPr lang="en-US" sz="1600" dirty="0"/>
              <a:t>Long implementation time (6 months or more)</a:t>
            </a:r>
          </a:p>
          <a:p>
            <a:r>
              <a:rPr lang="en-US" sz="1600" dirty="0"/>
              <a:t>Heavy hardware costs making them affordable by only large enterprises</a:t>
            </a:r>
          </a:p>
          <a:p>
            <a:r>
              <a:rPr lang="en-US" sz="1600" dirty="0"/>
              <a:t>Often required custom coding</a:t>
            </a:r>
          </a:p>
          <a:p>
            <a:r>
              <a:rPr lang="en-US" sz="1600" dirty="0"/>
              <a:t>Often required dedicated staff to support </a:t>
            </a:r>
          </a:p>
        </p:txBody>
      </p:sp>
    </p:spTree>
    <p:extLst>
      <p:ext uri="{BB962C8B-B14F-4D97-AF65-F5344CB8AC3E}">
        <p14:creationId xmlns:p14="http://schemas.microsoft.com/office/powerpoint/2010/main" val="254553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C79CEE45-D148-441E-972D-32424D050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3" name="Picture 2">
            <a:extLst>
              <a:ext uri="{FF2B5EF4-FFF2-40B4-BE49-F238E27FC236}">
                <a16:creationId xmlns:a16="http://schemas.microsoft.com/office/drawing/2014/main" id="{B79C45FC-E9FC-4736-AAB4-FEE9D53B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2102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ounded Rectangle 15">
            <a:extLst>
              <a:ext uri="{FF2B5EF4-FFF2-40B4-BE49-F238E27FC236}">
                <a16:creationId xmlns:a16="http://schemas.microsoft.com/office/drawing/2014/main" id="{3711A8F7-A713-4041-B623-621D93468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313" y="804671"/>
            <a:ext cx="6269236" cy="52445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67" name="Round Single Corner Rectangle 20">
            <a:extLst>
              <a:ext uri="{FF2B5EF4-FFF2-40B4-BE49-F238E27FC236}">
                <a16:creationId xmlns:a16="http://schemas.microsoft.com/office/drawing/2014/main" id="{C14FBCE4-A4F3-47A6-8874-7E232E8E5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33401" y="1102722"/>
            <a:ext cx="2737981" cy="2748573"/>
          </a:xfrm>
          <a:prstGeom prst="round1Rect">
            <a:avLst>
              <a:gd name="adj" fmla="val 5194"/>
            </a:avLst>
          </a:prstGeom>
          <a:noFill/>
          <a:ln w="127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8CC3488-4481-94EB-E418-65C15EC17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9" b="31841"/>
          <a:stretch/>
        </p:blipFill>
        <p:spPr bwMode="auto">
          <a:xfrm>
            <a:off x="1299955" y="1997837"/>
            <a:ext cx="2404872" cy="9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ound Single Corner Rectangle 21">
            <a:extLst>
              <a:ext uri="{FF2B5EF4-FFF2-40B4-BE49-F238E27FC236}">
                <a16:creationId xmlns:a16="http://schemas.microsoft.com/office/drawing/2014/main" id="{CFF943AC-D064-4867-8478-42F5EA3C5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584270" y="580732"/>
            <a:ext cx="1699639" cy="2754210"/>
          </a:xfrm>
          <a:prstGeom prst="round1Rect">
            <a:avLst>
              <a:gd name="adj" fmla="val 5992"/>
            </a:avLst>
          </a:prstGeom>
          <a:noFill/>
          <a:ln w="127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CA1C88D2-A24E-3DC8-3E2A-9C1DA978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835" y="1490729"/>
            <a:ext cx="2404872" cy="9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na-Logo-2">
            <a:extLst>
              <a:ext uri="{FF2B5EF4-FFF2-40B4-BE49-F238E27FC236}">
                <a16:creationId xmlns:a16="http://schemas.microsoft.com/office/drawing/2014/main" id="{2F464F16-33DF-97B4-E1AD-4FA9E3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772" y="4459324"/>
            <a:ext cx="2404872" cy="7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Round Single Corner Rectangle 19">
            <a:extLst>
              <a:ext uri="{FF2B5EF4-FFF2-40B4-BE49-F238E27FC236}">
                <a16:creationId xmlns:a16="http://schemas.microsoft.com/office/drawing/2014/main" id="{7F2CADB7-B308-4773-8592-54E251F35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655389" y="3480526"/>
            <a:ext cx="1699639" cy="2754210"/>
          </a:xfrm>
          <a:prstGeom prst="round1Rect">
            <a:avLst>
              <a:gd name="adj" fmla="val 5992"/>
            </a:avLst>
          </a:prstGeom>
          <a:noFill/>
          <a:ln w="127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5E24098-4E85-A755-EA75-895C40A6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3671" y="3702838"/>
            <a:ext cx="2404872" cy="125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Round Single Corner Rectangle 23">
            <a:extLst>
              <a:ext uri="{FF2B5EF4-FFF2-40B4-BE49-F238E27FC236}">
                <a16:creationId xmlns:a16="http://schemas.microsoft.com/office/drawing/2014/main" id="{78DE19FE-9A92-474B-9499-B7A42B0A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4062281" y="2964174"/>
            <a:ext cx="2737981" cy="2748573"/>
          </a:xfrm>
          <a:prstGeom prst="round1Rect">
            <a:avLst>
              <a:gd name="adj" fmla="val 5194"/>
            </a:avLst>
          </a:prstGeom>
          <a:noFill/>
          <a:ln w="127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5" name="Picture 2074">
            <a:extLst>
              <a:ext uri="{FF2B5EF4-FFF2-40B4-BE49-F238E27FC236}">
                <a16:creationId xmlns:a16="http://schemas.microsoft.com/office/drawing/2014/main" id="{E47C1857-5341-49D3-91D1-F8109A7D6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E760-5D73-A9AD-9B3E-63743827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191" y="2367092"/>
            <a:ext cx="3920346" cy="3881309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Cloud based</a:t>
            </a:r>
          </a:p>
          <a:p>
            <a:r>
              <a:rPr lang="en-US" sz="1600" dirty="0"/>
              <a:t>Reduced implementation time compared to Gen 1</a:t>
            </a:r>
          </a:p>
          <a:p>
            <a:r>
              <a:rPr lang="en-US" sz="1600" dirty="0"/>
              <a:t>Lower cost compared to Gen 1</a:t>
            </a:r>
          </a:p>
          <a:p>
            <a:r>
              <a:rPr lang="en-US" sz="1600" dirty="0"/>
              <a:t>Focused primarily on midmarket and above</a:t>
            </a:r>
          </a:p>
          <a:p>
            <a:r>
              <a:rPr lang="en-US" sz="1600" dirty="0"/>
              <a:t>Products still predominantly used by FP&amp;A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7CA9F-DBB0-CCCF-FA46-859FAB59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191" y="640831"/>
            <a:ext cx="3920345" cy="1573863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2</a:t>
            </a:r>
            <a:r>
              <a:rPr lang="en-US" sz="3200" baseline="30000"/>
              <a:t>ND</a:t>
            </a:r>
            <a:r>
              <a:rPr lang="en-US" sz="3200"/>
              <a:t> Generation FP&amp;A Software</a:t>
            </a:r>
          </a:p>
        </p:txBody>
      </p:sp>
    </p:spTree>
    <p:extLst>
      <p:ext uri="{BB962C8B-B14F-4D97-AF65-F5344CB8AC3E}">
        <p14:creationId xmlns:p14="http://schemas.microsoft.com/office/powerpoint/2010/main" val="90070230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ustom 2">
      <a:majorFont>
        <a:latin typeface="Lato"/>
        <a:ea typeface=""/>
        <a:cs typeface=""/>
      </a:majorFont>
      <a:minorFont>
        <a:latin typeface="Bentham"/>
        <a:ea typeface=""/>
        <a:cs typeface="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1641</TotalTime>
  <Words>1058</Words>
  <Application>Microsoft Office PowerPoint</Application>
  <PresentationFormat>Widescreen</PresentationFormat>
  <Paragraphs>169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Bentham</vt:lpstr>
      <vt:lpstr>Calibri</vt:lpstr>
      <vt:lpstr>Lato</vt:lpstr>
      <vt:lpstr>Montserrat</vt:lpstr>
      <vt:lpstr>Droplet</vt:lpstr>
      <vt:lpstr>PowerPoint Presentation</vt:lpstr>
      <vt:lpstr>PowerPoint Presentation</vt:lpstr>
      <vt:lpstr>My FP&amp;A Tools Story</vt:lpstr>
      <vt:lpstr>Agenda</vt:lpstr>
      <vt:lpstr>Spreadsheet Timelines</vt:lpstr>
      <vt:lpstr>SPREADSHEETS</vt:lpstr>
      <vt:lpstr>FP&amp;A Surveys</vt:lpstr>
      <vt:lpstr>1st Generation FP&amp;A Software</vt:lpstr>
      <vt:lpstr>2ND Generation FP&amp;A Software</vt:lpstr>
      <vt:lpstr> 3RD Generation FP&amp;A Software</vt:lpstr>
      <vt:lpstr>Spreadsheets VS. FP&amp;A Tools</vt:lpstr>
      <vt:lpstr>FP&amp;A Software Market Explosion (2015-2022)</vt:lpstr>
      <vt:lpstr>4 Core Pillars of FP&amp;A Tools</vt:lpstr>
      <vt:lpstr>Data Management</vt:lpstr>
      <vt:lpstr>Financial Modeling</vt:lpstr>
      <vt:lpstr>Dashboard/Reporting</vt:lpstr>
      <vt:lpstr>Workflow/Collaboration</vt:lpstr>
      <vt:lpstr>Segmenting the market</vt:lpstr>
      <vt:lpstr>Segmenting the market</vt:lpstr>
      <vt:lpstr>Segmenting the market</vt:lpstr>
      <vt:lpstr>Market Predictions</vt:lpstr>
      <vt:lpstr>ChatGPT</vt:lpstr>
      <vt:lpstr>Conclusion</vt:lpstr>
      <vt:lpstr>Resources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Barnhurst</dc:creator>
  <cp:lastModifiedBy>Paul Barnhurst</cp:lastModifiedBy>
  <cp:revision>2</cp:revision>
  <dcterms:created xsi:type="dcterms:W3CDTF">2023-03-06T20:42:09Z</dcterms:created>
  <dcterms:modified xsi:type="dcterms:W3CDTF">2023-03-08T19:42:30Z</dcterms:modified>
</cp:coreProperties>
</file>